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7556500" cy="10693400"/>
  <p:notesSz cx="6858000" cy="9144000"/>
  <p:embeddedFontLst>
    <p:embeddedFont>
      <p:font typeface="Lulu Font TH" panose="020B0604020202020204" charset="-34"/>
      <p:regular r:id="rId5"/>
    </p:embeddedFont>
    <p:embeddedFont>
      <p:font typeface="Open Sans" panose="020F0502020204030204" pitchFamily="34" charset="0"/>
      <p:regular r:id="rId6"/>
    </p:embeddedFont>
    <p:embeddedFont>
      <p:font typeface="Open Sans Bold" panose="020B0604020202020204" charset="0"/>
      <p:regular r:id="rId7"/>
    </p:embeddedFont>
    <p:embeddedFont>
      <p:font typeface="Open Sans Bold Italics" panose="020B0604020202020204" charset="0"/>
      <p:regular r:id="rId8"/>
    </p:embeddedFont>
    <p:embeddedFont>
      <p:font typeface="Open Sans Italics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7" d="100"/>
          <a:sy n="97" d="100"/>
        </p:scale>
        <p:origin x="419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2" Type="http://schemas.openxmlformats.org/officeDocument/2006/relationships/image" Target="../media/image8.svg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6.svg"/><Relationship Id="rId4" Type="http://schemas.openxmlformats.org/officeDocument/2006/relationships/image" Target="../media/image10.jpeg"/><Relationship Id="rId9" Type="http://schemas.openxmlformats.org/officeDocument/2006/relationships/image" Target="../media/image15.sv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810366" cy="3354254"/>
            <a:chOff x="0" y="0"/>
            <a:chExt cx="2799059" cy="12020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99059" cy="1202089"/>
            </a:xfrm>
            <a:custGeom>
              <a:avLst/>
              <a:gdLst/>
              <a:ahLst/>
              <a:cxnLst/>
              <a:rect l="l" t="t" r="r" b="b"/>
              <a:pathLst>
                <a:path w="2799059" h="1202089">
                  <a:moveTo>
                    <a:pt x="0" y="0"/>
                  </a:moveTo>
                  <a:lnTo>
                    <a:pt x="2799059" y="0"/>
                  </a:lnTo>
                  <a:lnTo>
                    <a:pt x="2799059" y="1202089"/>
                  </a:lnTo>
                  <a:lnTo>
                    <a:pt x="0" y="1202089"/>
                  </a:lnTo>
                  <a:close/>
                </a:path>
              </a:pathLst>
            </a:custGeom>
            <a:solidFill>
              <a:srgbClr val="03113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799059" cy="12211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2199" y="174883"/>
            <a:ext cx="603801" cy="647984"/>
            <a:chOff x="0" y="0"/>
            <a:chExt cx="216389" cy="2322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6897" y="1314879"/>
            <a:ext cx="603801" cy="647984"/>
            <a:chOff x="0" y="0"/>
            <a:chExt cx="216389" cy="2322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2199" y="1962863"/>
            <a:ext cx="603801" cy="647984"/>
            <a:chOff x="0" y="0"/>
            <a:chExt cx="216389" cy="23222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2644C6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748596" y="2153600"/>
            <a:ext cx="603801" cy="647984"/>
            <a:chOff x="0" y="0"/>
            <a:chExt cx="216389" cy="2322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6AE09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52397" y="1505617"/>
            <a:ext cx="603801" cy="647984"/>
            <a:chOff x="0" y="0"/>
            <a:chExt cx="216389" cy="23222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956199" y="857633"/>
            <a:ext cx="603801" cy="647984"/>
            <a:chOff x="0" y="0"/>
            <a:chExt cx="216389" cy="23222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2644C6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352397" y="209650"/>
            <a:ext cx="603801" cy="647984"/>
            <a:chOff x="0" y="0"/>
            <a:chExt cx="216389" cy="23222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04840" y="2678220"/>
            <a:ext cx="3792999" cy="428384"/>
            <a:chOff x="0" y="0"/>
            <a:chExt cx="1359325" cy="15352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359325" cy="153523"/>
            </a:xfrm>
            <a:custGeom>
              <a:avLst/>
              <a:gdLst/>
              <a:ahLst/>
              <a:cxnLst/>
              <a:rect l="l" t="t" r="r" b="b"/>
              <a:pathLst>
                <a:path w="1359325" h="153523">
                  <a:moveTo>
                    <a:pt x="0" y="0"/>
                  </a:moveTo>
                  <a:lnTo>
                    <a:pt x="1359325" y="0"/>
                  </a:lnTo>
                  <a:lnTo>
                    <a:pt x="1359325" y="153523"/>
                  </a:lnTo>
                  <a:lnTo>
                    <a:pt x="0" y="153523"/>
                  </a:lnTo>
                  <a:close/>
                </a:path>
              </a:pathLst>
            </a:custGeom>
            <a:solidFill>
              <a:srgbClr val="6AE09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359325" cy="1725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93102" y="3563804"/>
            <a:ext cx="4756934" cy="662711"/>
            <a:chOff x="0" y="0"/>
            <a:chExt cx="1704778" cy="23750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704778" cy="237501"/>
            </a:xfrm>
            <a:custGeom>
              <a:avLst/>
              <a:gdLst/>
              <a:ahLst/>
              <a:cxnLst/>
              <a:rect l="l" t="t" r="r" b="b"/>
              <a:pathLst>
                <a:path w="1704778" h="237501">
                  <a:moveTo>
                    <a:pt x="19530" y="0"/>
                  </a:moveTo>
                  <a:lnTo>
                    <a:pt x="1685248" y="0"/>
                  </a:lnTo>
                  <a:cubicBezTo>
                    <a:pt x="1690428" y="0"/>
                    <a:pt x="1695395" y="2058"/>
                    <a:pt x="1699058" y="5720"/>
                  </a:cubicBezTo>
                  <a:cubicBezTo>
                    <a:pt x="1702720" y="9383"/>
                    <a:pt x="1704778" y="14350"/>
                    <a:pt x="1704778" y="19530"/>
                  </a:cubicBezTo>
                  <a:lnTo>
                    <a:pt x="1704778" y="217971"/>
                  </a:lnTo>
                  <a:cubicBezTo>
                    <a:pt x="1704778" y="223150"/>
                    <a:pt x="1702720" y="228118"/>
                    <a:pt x="1699058" y="231780"/>
                  </a:cubicBezTo>
                  <a:cubicBezTo>
                    <a:pt x="1695395" y="235443"/>
                    <a:pt x="1690428" y="237501"/>
                    <a:pt x="1685248" y="237501"/>
                  </a:cubicBezTo>
                  <a:lnTo>
                    <a:pt x="19530" y="237501"/>
                  </a:lnTo>
                  <a:cubicBezTo>
                    <a:pt x="14350" y="237501"/>
                    <a:pt x="9383" y="235443"/>
                    <a:pt x="5720" y="231780"/>
                  </a:cubicBezTo>
                  <a:cubicBezTo>
                    <a:pt x="2058" y="228118"/>
                    <a:pt x="0" y="223150"/>
                    <a:pt x="0" y="217971"/>
                  </a:cubicBezTo>
                  <a:lnTo>
                    <a:pt x="0" y="19530"/>
                  </a:lnTo>
                  <a:cubicBezTo>
                    <a:pt x="0" y="14350"/>
                    <a:pt x="2058" y="9383"/>
                    <a:pt x="5720" y="5720"/>
                  </a:cubicBezTo>
                  <a:cubicBezTo>
                    <a:pt x="9383" y="2058"/>
                    <a:pt x="14350" y="0"/>
                    <a:pt x="19530" y="0"/>
                  </a:cubicBezTo>
                  <a:close/>
                </a:path>
              </a:pathLst>
            </a:custGeom>
            <a:solidFill>
              <a:srgbClr val="03113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19050"/>
              <a:ext cx="1704778" cy="256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93102" y="5481477"/>
            <a:ext cx="6971777" cy="662711"/>
            <a:chOff x="0" y="0"/>
            <a:chExt cx="2498528" cy="23750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498528" cy="237501"/>
            </a:xfrm>
            <a:custGeom>
              <a:avLst/>
              <a:gdLst/>
              <a:ahLst/>
              <a:cxnLst/>
              <a:rect l="l" t="t" r="r" b="b"/>
              <a:pathLst>
                <a:path w="2498528" h="237501">
                  <a:moveTo>
                    <a:pt x="13326" y="0"/>
                  </a:moveTo>
                  <a:lnTo>
                    <a:pt x="2485202" y="0"/>
                  </a:lnTo>
                  <a:cubicBezTo>
                    <a:pt x="2492561" y="0"/>
                    <a:pt x="2498528" y="5966"/>
                    <a:pt x="2498528" y="13326"/>
                  </a:cubicBezTo>
                  <a:lnTo>
                    <a:pt x="2498528" y="224175"/>
                  </a:lnTo>
                  <a:cubicBezTo>
                    <a:pt x="2498528" y="227709"/>
                    <a:pt x="2497124" y="231099"/>
                    <a:pt x="2494624" y="233598"/>
                  </a:cubicBezTo>
                  <a:cubicBezTo>
                    <a:pt x="2492126" y="236097"/>
                    <a:pt x="2488736" y="237501"/>
                    <a:pt x="2485202" y="237501"/>
                  </a:cubicBezTo>
                  <a:lnTo>
                    <a:pt x="13326" y="237501"/>
                  </a:lnTo>
                  <a:cubicBezTo>
                    <a:pt x="5966" y="237501"/>
                    <a:pt x="0" y="231535"/>
                    <a:pt x="0" y="224175"/>
                  </a:cubicBezTo>
                  <a:lnTo>
                    <a:pt x="0" y="13326"/>
                  </a:lnTo>
                  <a:cubicBezTo>
                    <a:pt x="0" y="9791"/>
                    <a:pt x="1404" y="6402"/>
                    <a:pt x="3903" y="3903"/>
                  </a:cubicBezTo>
                  <a:cubicBezTo>
                    <a:pt x="6402" y="1404"/>
                    <a:pt x="9791" y="0"/>
                    <a:pt x="13326" y="0"/>
                  </a:cubicBezTo>
                  <a:close/>
                </a:path>
              </a:pathLst>
            </a:custGeom>
            <a:solidFill>
              <a:srgbClr val="03113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2498528" cy="256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93102" y="7884202"/>
            <a:ext cx="5657395" cy="662711"/>
            <a:chOff x="0" y="0"/>
            <a:chExt cx="2027483" cy="23750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027483" cy="237501"/>
            </a:xfrm>
            <a:custGeom>
              <a:avLst/>
              <a:gdLst/>
              <a:ahLst/>
              <a:cxnLst/>
              <a:rect l="l" t="t" r="r" b="b"/>
              <a:pathLst>
                <a:path w="2027483" h="237501">
                  <a:moveTo>
                    <a:pt x="16422" y="0"/>
                  </a:moveTo>
                  <a:lnTo>
                    <a:pt x="2011061" y="0"/>
                  </a:lnTo>
                  <a:cubicBezTo>
                    <a:pt x="2020131" y="0"/>
                    <a:pt x="2027483" y="7352"/>
                    <a:pt x="2027483" y="16422"/>
                  </a:cubicBezTo>
                  <a:lnTo>
                    <a:pt x="2027483" y="221079"/>
                  </a:lnTo>
                  <a:cubicBezTo>
                    <a:pt x="2027483" y="230149"/>
                    <a:pt x="2020131" y="237501"/>
                    <a:pt x="2011061" y="237501"/>
                  </a:cubicBezTo>
                  <a:lnTo>
                    <a:pt x="16422" y="237501"/>
                  </a:lnTo>
                  <a:cubicBezTo>
                    <a:pt x="7352" y="237501"/>
                    <a:pt x="0" y="230149"/>
                    <a:pt x="0" y="221079"/>
                  </a:cubicBezTo>
                  <a:lnTo>
                    <a:pt x="0" y="16422"/>
                  </a:lnTo>
                  <a:cubicBezTo>
                    <a:pt x="0" y="7352"/>
                    <a:pt x="7352" y="0"/>
                    <a:pt x="16422" y="0"/>
                  </a:cubicBezTo>
                  <a:close/>
                </a:path>
              </a:pathLst>
            </a:custGeom>
            <a:solidFill>
              <a:srgbClr val="03113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2027483" cy="256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790619" y="2735129"/>
            <a:ext cx="3978763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111D4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FREE 30 MINUTE CYBER RISK CHECK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489301" y="5561753"/>
            <a:ext cx="533399" cy="502160"/>
            <a:chOff x="0" y="0"/>
            <a:chExt cx="191158" cy="17996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91158" cy="179963"/>
            </a:xfrm>
            <a:custGeom>
              <a:avLst/>
              <a:gdLst/>
              <a:ahLst/>
              <a:cxnLst/>
              <a:rect l="l" t="t" r="r" b="b"/>
              <a:pathLst>
                <a:path w="191158" h="179963">
                  <a:moveTo>
                    <a:pt x="89981" y="0"/>
                  </a:moveTo>
                  <a:lnTo>
                    <a:pt x="101177" y="0"/>
                  </a:lnTo>
                  <a:cubicBezTo>
                    <a:pt x="150872" y="0"/>
                    <a:pt x="191158" y="40286"/>
                    <a:pt x="191158" y="89981"/>
                  </a:cubicBezTo>
                  <a:lnTo>
                    <a:pt x="191158" y="89981"/>
                  </a:lnTo>
                  <a:cubicBezTo>
                    <a:pt x="191158" y="139677"/>
                    <a:pt x="150872" y="179963"/>
                    <a:pt x="101177" y="179963"/>
                  </a:cubicBezTo>
                  <a:lnTo>
                    <a:pt x="89981" y="179963"/>
                  </a:lnTo>
                  <a:cubicBezTo>
                    <a:pt x="40286" y="179963"/>
                    <a:pt x="0" y="139677"/>
                    <a:pt x="0" y="89981"/>
                  </a:cubicBezTo>
                  <a:lnTo>
                    <a:pt x="0" y="89981"/>
                  </a:lnTo>
                  <a:cubicBezTo>
                    <a:pt x="0" y="40286"/>
                    <a:pt x="40286" y="0"/>
                    <a:pt x="8998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19050"/>
              <a:ext cx="191158" cy="1990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756000" y="7962092"/>
            <a:ext cx="5543743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How Businesses Get Breached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489301" y="3629792"/>
            <a:ext cx="533399" cy="502160"/>
            <a:chOff x="0" y="0"/>
            <a:chExt cx="191158" cy="17996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91158" cy="179963"/>
            </a:xfrm>
            <a:custGeom>
              <a:avLst/>
              <a:gdLst/>
              <a:ahLst/>
              <a:cxnLst/>
              <a:rect l="l" t="t" r="r" b="b"/>
              <a:pathLst>
                <a:path w="191158" h="179963">
                  <a:moveTo>
                    <a:pt x="89981" y="0"/>
                  </a:moveTo>
                  <a:lnTo>
                    <a:pt x="101177" y="0"/>
                  </a:lnTo>
                  <a:cubicBezTo>
                    <a:pt x="150872" y="0"/>
                    <a:pt x="191158" y="40286"/>
                    <a:pt x="191158" y="89981"/>
                  </a:cubicBezTo>
                  <a:lnTo>
                    <a:pt x="191158" y="89981"/>
                  </a:lnTo>
                  <a:cubicBezTo>
                    <a:pt x="191158" y="139677"/>
                    <a:pt x="150872" y="179963"/>
                    <a:pt x="101177" y="179963"/>
                  </a:cubicBezTo>
                  <a:lnTo>
                    <a:pt x="89981" y="179963"/>
                  </a:lnTo>
                  <a:cubicBezTo>
                    <a:pt x="40286" y="179963"/>
                    <a:pt x="0" y="139677"/>
                    <a:pt x="0" y="89981"/>
                  </a:cubicBezTo>
                  <a:lnTo>
                    <a:pt x="0" y="89981"/>
                  </a:lnTo>
                  <a:cubicBezTo>
                    <a:pt x="0" y="40286"/>
                    <a:pt x="40286" y="0"/>
                    <a:pt x="8998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19050"/>
              <a:ext cx="191158" cy="1990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46" name="AutoShape 46"/>
          <p:cNvSpPr/>
          <p:nvPr/>
        </p:nvSpPr>
        <p:spPr>
          <a:xfrm>
            <a:off x="3214273" y="6601388"/>
            <a:ext cx="0" cy="898689"/>
          </a:xfrm>
          <a:prstGeom prst="line">
            <a:avLst/>
          </a:prstGeom>
          <a:ln w="19050" cap="flat">
            <a:solidFill>
              <a:srgbClr val="7F8494">
                <a:alpha val="6470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grpSp>
        <p:nvGrpSpPr>
          <p:cNvPr id="47" name="Group 47"/>
          <p:cNvGrpSpPr/>
          <p:nvPr/>
        </p:nvGrpSpPr>
        <p:grpSpPr>
          <a:xfrm>
            <a:off x="3686342" y="6601388"/>
            <a:ext cx="218841" cy="1004315"/>
            <a:chOff x="0" y="0"/>
            <a:chExt cx="291788" cy="1339087"/>
          </a:xfrm>
        </p:grpSpPr>
        <p:sp>
          <p:nvSpPr>
            <p:cNvPr id="48" name="Freeform 48"/>
            <p:cNvSpPr/>
            <p:nvPr/>
          </p:nvSpPr>
          <p:spPr>
            <a:xfrm>
              <a:off x="9251" y="1032813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4"/>
                  </a:lnTo>
                  <a:lnTo>
                    <a:pt x="0" y="306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9251" y="0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0" name="Freeform 50"/>
            <p:cNvSpPr/>
            <p:nvPr/>
          </p:nvSpPr>
          <p:spPr>
            <a:xfrm>
              <a:off x="0" y="357073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4"/>
                  </a:lnTo>
                  <a:lnTo>
                    <a:pt x="0" y="306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9251" y="692538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89301" y="6633926"/>
            <a:ext cx="212881" cy="997863"/>
            <a:chOff x="0" y="0"/>
            <a:chExt cx="283841" cy="1330485"/>
          </a:xfrm>
        </p:grpSpPr>
        <p:sp>
          <p:nvSpPr>
            <p:cNvPr id="53" name="Freeform 53"/>
            <p:cNvSpPr/>
            <p:nvPr/>
          </p:nvSpPr>
          <p:spPr>
            <a:xfrm>
              <a:off x="0" y="1024211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4"/>
                  </a:lnTo>
                  <a:lnTo>
                    <a:pt x="0" y="306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1304" y="692538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1304" y="357073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4"/>
                  </a:lnTo>
                  <a:lnTo>
                    <a:pt x="0" y="306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0" y="0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57" name="Freeform 57"/>
          <p:cNvSpPr/>
          <p:nvPr/>
        </p:nvSpPr>
        <p:spPr>
          <a:xfrm>
            <a:off x="1805192" y="2776505"/>
            <a:ext cx="270663" cy="202997"/>
          </a:xfrm>
          <a:custGeom>
            <a:avLst/>
            <a:gdLst/>
            <a:ahLst/>
            <a:cxnLst/>
            <a:rect l="l" t="t" r="r" b="b"/>
            <a:pathLst>
              <a:path w="270663" h="202997">
                <a:moveTo>
                  <a:pt x="0" y="0"/>
                </a:moveTo>
                <a:lnTo>
                  <a:pt x="270663" y="0"/>
                </a:lnTo>
                <a:lnTo>
                  <a:pt x="270663" y="202998"/>
                </a:lnTo>
                <a:lnTo>
                  <a:pt x="0" y="2029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8" name="Freeform 58"/>
          <p:cNvSpPr/>
          <p:nvPr/>
        </p:nvSpPr>
        <p:spPr>
          <a:xfrm>
            <a:off x="612716" y="3735778"/>
            <a:ext cx="328361" cy="290189"/>
          </a:xfrm>
          <a:custGeom>
            <a:avLst/>
            <a:gdLst/>
            <a:ahLst/>
            <a:cxnLst/>
            <a:rect l="l" t="t" r="r" b="b"/>
            <a:pathLst>
              <a:path w="328361" h="290189">
                <a:moveTo>
                  <a:pt x="0" y="0"/>
                </a:moveTo>
                <a:lnTo>
                  <a:pt x="328362" y="0"/>
                </a:lnTo>
                <a:lnTo>
                  <a:pt x="328362" y="290189"/>
                </a:lnTo>
                <a:lnTo>
                  <a:pt x="0" y="290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59" name="Group 59"/>
          <p:cNvGrpSpPr/>
          <p:nvPr/>
        </p:nvGrpSpPr>
        <p:grpSpPr>
          <a:xfrm>
            <a:off x="586542" y="5657169"/>
            <a:ext cx="338916" cy="287433"/>
            <a:chOff x="0" y="0"/>
            <a:chExt cx="451888" cy="383243"/>
          </a:xfrm>
        </p:grpSpPr>
        <p:sp>
          <p:nvSpPr>
            <p:cNvPr id="60" name="Freeform 60"/>
            <p:cNvSpPr/>
            <p:nvPr/>
          </p:nvSpPr>
          <p:spPr>
            <a:xfrm>
              <a:off x="203929" y="29026"/>
              <a:ext cx="247959" cy="325192"/>
            </a:xfrm>
            <a:custGeom>
              <a:avLst/>
              <a:gdLst/>
              <a:ahLst/>
              <a:cxnLst/>
              <a:rect l="l" t="t" r="r" b="b"/>
              <a:pathLst>
                <a:path w="247959" h="325192">
                  <a:moveTo>
                    <a:pt x="0" y="0"/>
                  </a:moveTo>
                  <a:lnTo>
                    <a:pt x="247959" y="0"/>
                  </a:lnTo>
                  <a:lnTo>
                    <a:pt x="247959" y="325192"/>
                  </a:lnTo>
                  <a:lnTo>
                    <a:pt x="0" y="325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1" name="Freeform 61"/>
            <p:cNvSpPr/>
            <p:nvPr/>
          </p:nvSpPr>
          <p:spPr>
            <a:xfrm>
              <a:off x="0" y="0"/>
              <a:ext cx="292223" cy="383243"/>
            </a:xfrm>
            <a:custGeom>
              <a:avLst/>
              <a:gdLst/>
              <a:ahLst/>
              <a:cxnLst/>
              <a:rect l="l" t="t" r="r" b="b"/>
              <a:pathLst>
                <a:path w="292223" h="383243">
                  <a:moveTo>
                    <a:pt x="0" y="0"/>
                  </a:moveTo>
                  <a:lnTo>
                    <a:pt x="292223" y="0"/>
                  </a:lnTo>
                  <a:lnTo>
                    <a:pt x="292223" y="383243"/>
                  </a:lnTo>
                  <a:lnTo>
                    <a:pt x="0" y="383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10198" y="7965165"/>
            <a:ext cx="533399" cy="502160"/>
            <a:chOff x="0" y="0"/>
            <a:chExt cx="711198" cy="669547"/>
          </a:xfrm>
        </p:grpSpPr>
        <p:grpSp>
          <p:nvGrpSpPr>
            <p:cNvPr id="63" name="Group 63"/>
            <p:cNvGrpSpPr/>
            <p:nvPr/>
          </p:nvGrpSpPr>
          <p:grpSpPr>
            <a:xfrm>
              <a:off x="0" y="0"/>
              <a:ext cx="711198" cy="669547"/>
              <a:chOff x="0" y="0"/>
              <a:chExt cx="191158" cy="179963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91158" cy="179963"/>
              </a:xfrm>
              <a:custGeom>
                <a:avLst/>
                <a:gdLst/>
                <a:ahLst/>
                <a:cxnLst/>
                <a:rect l="l" t="t" r="r" b="b"/>
                <a:pathLst>
                  <a:path w="191158" h="179963">
                    <a:moveTo>
                      <a:pt x="89981" y="0"/>
                    </a:moveTo>
                    <a:lnTo>
                      <a:pt x="101177" y="0"/>
                    </a:lnTo>
                    <a:cubicBezTo>
                      <a:pt x="150872" y="0"/>
                      <a:pt x="191158" y="40286"/>
                      <a:pt x="191158" y="89981"/>
                    </a:cubicBezTo>
                    <a:lnTo>
                      <a:pt x="191158" y="89981"/>
                    </a:lnTo>
                    <a:cubicBezTo>
                      <a:pt x="191158" y="139677"/>
                      <a:pt x="150872" y="179963"/>
                      <a:pt x="101177" y="179963"/>
                    </a:cubicBezTo>
                    <a:lnTo>
                      <a:pt x="89981" y="179963"/>
                    </a:lnTo>
                    <a:cubicBezTo>
                      <a:pt x="40286" y="179963"/>
                      <a:pt x="0" y="139677"/>
                      <a:pt x="0" y="89981"/>
                    </a:cubicBezTo>
                    <a:lnTo>
                      <a:pt x="0" y="89981"/>
                    </a:lnTo>
                    <a:cubicBezTo>
                      <a:pt x="0" y="40286"/>
                      <a:pt x="40286" y="0"/>
                      <a:pt x="8998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0" y="-19050"/>
                <a:ext cx="191158" cy="1990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66" name="Freeform 66"/>
            <p:cNvSpPr/>
            <p:nvPr/>
          </p:nvSpPr>
          <p:spPr>
            <a:xfrm>
              <a:off x="136692" y="96166"/>
              <a:ext cx="437815" cy="503235"/>
            </a:xfrm>
            <a:custGeom>
              <a:avLst/>
              <a:gdLst/>
              <a:ahLst/>
              <a:cxnLst/>
              <a:rect l="l" t="t" r="r" b="b"/>
              <a:pathLst>
                <a:path w="437815" h="503235">
                  <a:moveTo>
                    <a:pt x="0" y="0"/>
                  </a:moveTo>
                  <a:lnTo>
                    <a:pt x="437814" y="0"/>
                  </a:lnTo>
                  <a:lnTo>
                    <a:pt x="437814" y="503236"/>
                  </a:lnTo>
                  <a:lnTo>
                    <a:pt x="0" y="5032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1022699" y="5583715"/>
            <a:ext cx="5150036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Two Different jobs, One Team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498695" y="1108741"/>
            <a:ext cx="5339507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Zero-time </a:t>
            </a:r>
            <a:r>
              <a:rPr lang="en-US" sz="1999" b="1">
                <a:solidFill>
                  <a:srgbClr val="6AE09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Protection</a:t>
            </a:r>
            <a:r>
              <a:rPr lang="en-US" sz="1999">
                <a:solidFill>
                  <a:srgbClr val="6AE091"/>
                </a:solidFill>
                <a:latin typeface="Open Sans"/>
                <a:ea typeface="Open Sans"/>
                <a:cs typeface="Open Sans"/>
                <a:sym typeface="Open Sans"/>
              </a:rPr>
              <a:t>      </a:t>
            </a:r>
            <a:r>
              <a:rPr lang="en-US" sz="1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Zero-time </a:t>
            </a:r>
            <a:r>
              <a:rPr lang="en-US" sz="1999" b="1">
                <a:solidFill>
                  <a:srgbClr val="6AE09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Recovery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741743" y="1643790"/>
            <a:ext cx="355476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Why IT Support Alone Is </a:t>
            </a:r>
            <a:r>
              <a:rPr lang="en-US" sz="1400">
                <a:solidFill>
                  <a:srgbClr val="6AE091"/>
                </a:solidFill>
                <a:latin typeface="Open Sans"/>
                <a:ea typeface="Open Sans"/>
                <a:cs typeface="Open Sans"/>
                <a:sym typeface="Open Sans"/>
              </a:rPr>
              <a:t>No Longer Enough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741743" y="2189905"/>
            <a:ext cx="3523655" cy="14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60"/>
              </a:lnSpc>
              <a:spcBef>
                <a:spcPct val="0"/>
              </a:spcBef>
            </a:pPr>
            <a:r>
              <a:rPr lang="en-US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Aligned with the Australian Govenrment’s Essential Eight Guidlines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186709" y="3677989"/>
            <a:ext cx="1692771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Reality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776897" y="6584878"/>
            <a:ext cx="2402979" cy="100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Keeps Systems Running.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Resolves day-to-day IT issues.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Looks after equipment and software.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Supports your staff.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454099" y="8597562"/>
            <a:ext cx="5951551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Many businesses aren’t aware of the cyber security risks they face.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432895" y="6248963"/>
            <a:ext cx="1642960" cy="23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2644C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MSP (IT Provider)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-344941" y="4403883"/>
            <a:ext cx="6750591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Most businesses believe their IT provider fully protects them from cyber threats.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454099" y="4775993"/>
            <a:ext cx="5781565" cy="37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Your IT provider keeps your systems running. Modern cyber attacks require specialised protection designed to prevent breaches before they happen.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3686342" y="6236899"/>
            <a:ext cx="2364155" cy="23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00924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Cyber Security Specialist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3981383" y="6603928"/>
            <a:ext cx="3276716" cy="100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Stops attacks before they cause damage.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Protects sign-ins from phishing and scams.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Restores protected files without paying a ransom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Trains your team to recognise cyber threats.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454099" y="8760121"/>
            <a:ext cx="5951551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Consider these common breach scenarios: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804730" y="9180961"/>
            <a:ext cx="5600921" cy="125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7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phishing email</a:t>
            </a: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can lead to unauthorised access.</a:t>
            </a:r>
          </a:p>
          <a:p>
            <a:pPr algn="l">
              <a:lnSpc>
                <a:spcPts val="2057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Ransomware </a:t>
            </a: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locks your files and demands a ransom.</a:t>
            </a:r>
          </a:p>
          <a:p>
            <a:pPr algn="l">
              <a:lnSpc>
                <a:spcPts val="2057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Out-of-date software </a:t>
            </a: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leaves your business exposed.</a:t>
            </a:r>
          </a:p>
          <a:p>
            <a:pPr algn="l">
              <a:lnSpc>
                <a:spcPts val="2057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Confidential information </a:t>
            </a: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is accidentally shared with the wrong people.</a:t>
            </a:r>
          </a:p>
          <a:p>
            <a:pPr algn="l">
              <a:lnSpc>
                <a:spcPts val="2057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Weak or reused passwords </a:t>
            </a: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increase the risk of unauthorised access.</a:t>
            </a:r>
          </a:p>
        </p:txBody>
      </p:sp>
      <p:grpSp>
        <p:nvGrpSpPr>
          <p:cNvPr id="81" name="Group 81"/>
          <p:cNvGrpSpPr/>
          <p:nvPr/>
        </p:nvGrpSpPr>
        <p:grpSpPr>
          <a:xfrm>
            <a:off x="489301" y="9200011"/>
            <a:ext cx="228679" cy="1265668"/>
            <a:chOff x="0" y="0"/>
            <a:chExt cx="304905" cy="1687558"/>
          </a:xfrm>
        </p:grpSpPr>
        <p:sp>
          <p:nvSpPr>
            <p:cNvPr id="82" name="Freeform 82"/>
            <p:cNvSpPr/>
            <p:nvPr/>
          </p:nvSpPr>
          <p:spPr>
            <a:xfrm>
              <a:off x="0" y="1024211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4"/>
                  </a:lnTo>
                  <a:lnTo>
                    <a:pt x="0" y="306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3" name="Freeform 83"/>
            <p:cNvSpPr/>
            <p:nvPr/>
          </p:nvSpPr>
          <p:spPr>
            <a:xfrm>
              <a:off x="1304" y="692538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4" name="Freeform 84"/>
            <p:cNvSpPr/>
            <p:nvPr/>
          </p:nvSpPr>
          <p:spPr>
            <a:xfrm>
              <a:off x="1304" y="357073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4"/>
                  </a:lnTo>
                  <a:lnTo>
                    <a:pt x="0" y="306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5" name="Freeform 85"/>
            <p:cNvSpPr/>
            <p:nvPr/>
          </p:nvSpPr>
          <p:spPr>
            <a:xfrm>
              <a:off x="0" y="0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6" name="Freeform 86"/>
            <p:cNvSpPr/>
            <p:nvPr/>
          </p:nvSpPr>
          <p:spPr>
            <a:xfrm>
              <a:off x="22368" y="1381285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87" name="TextBox 87"/>
          <p:cNvSpPr txBox="1"/>
          <p:nvPr/>
        </p:nvSpPr>
        <p:spPr>
          <a:xfrm>
            <a:off x="595741" y="281331"/>
            <a:ext cx="6168231" cy="687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1"/>
              </a:lnSpc>
              <a:spcBef>
                <a:spcPct val="0"/>
              </a:spcBef>
            </a:pPr>
            <a:r>
              <a:rPr lang="en-US" sz="405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Cyber Safety Plan</a:t>
            </a:r>
          </a:p>
        </p:txBody>
      </p:sp>
      <p:grpSp>
        <p:nvGrpSpPr>
          <p:cNvPr id="88" name="Group 88"/>
          <p:cNvGrpSpPr/>
          <p:nvPr/>
        </p:nvGrpSpPr>
        <p:grpSpPr>
          <a:xfrm>
            <a:off x="6956199" y="1505617"/>
            <a:ext cx="603801" cy="647984"/>
            <a:chOff x="0" y="0"/>
            <a:chExt cx="216389" cy="232223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6AE09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-1338687" y="10560929"/>
            <a:ext cx="6488723" cy="318452"/>
            <a:chOff x="0" y="0"/>
            <a:chExt cx="957111" cy="46973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957111" cy="46973"/>
            </a:xfrm>
            <a:custGeom>
              <a:avLst/>
              <a:gdLst/>
              <a:ahLst/>
              <a:cxnLst/>
              <a:rect l="l" t="t" r="r" b="b"/>
              <a:pathLst>
                <a:path w="957111" h="46973">
                  <a:moveTo>
                    <a:pt x="203200" y="0"/>
                  </a:moveTo>
                  <a:lnTo>
                    <a:pt x="957111" y="0"/>
                  </a:lnTo>
                  <a:lnTo>
                    <a:pt x="753911" y="46973"/>
                  </a:lnTo>
                  <a:lnTo>
                    <a:pt x="0" y="4697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11D4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101600" y="-19050"/>
              <a:ext cx="753911" cy="660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5296503" y="10500808"/>
            <a:ext cx="3148168" cy="219347"/>
            <a:chOff x="0" y="0"/>
            <a:chExt cx="3375726" cy="235202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3375726" cy="235202"/>
            </a:xfrm>
            <a:custGeom>
              <a:avLst/>
              <a:gdLst/>
              <a:ahLst/>
              <a:cxnLst/>
              <a:rect l="l" t="t" r="r" b="b"/>
              <a:pathLst>
                <a:path w="3375726" h="235202">
                  <a:moveTo>
                    <a:pt x="203200" y="0"/>
                  </a:moveTo>
                  <a:lnTo>
                    <a:pt x="3375726" y="0"/>
                  </a:lnTo>
                  <a:lnTo>
                    <a:pt x="3172526" y="235202"/>
                  </a:lnTo>
                  <a:lnTo>
                    <a:pt x="0" y="23520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3C188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101600" y="0"/>
              <a:ext cx="3172526" cy="235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0"/>
                </a:lnSpc>
              </a:pPr>
              <a:endParaRPr/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-509652" y="10500808"/>
            <a:ext cx="6007491" cy="83192"/>
            <a:chOff x="0" y="0"/>
            <a:chExt cx="2525651" cy="34975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2525651" cy="34975"/>
            </a:xfrm>
            <a:custGeom>
              <a:avLst/>
              <a:gdLst/>
              <a:ahLst/>
              <a:cxnLst/>
              <a:rect l="l" t="t" r="r" b="b"/>
              <a:pathLst>
                <a:path w="2525651" h="34975">
                  <a:moveTo>
                    <a:pt x="203200" y="0"/>
                  </a:moveTo>
                  <a:lnTo>
                    <a:pt x="2525651" y="0"/>
                  </a:lnTo>
                  <a:lnTo>
                    <a:pt x="2322451" y="34975"/>
                  </a:lnTo>
                  <a:lnTo>
                    <a:pt x="0" y="3497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644C6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101600" y="-19050"/>
              <a:ext cx="2322451" cy="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00" name="AutoShape 100"/>
          <p:cNvSpPr/>
          <p:nvPr/>
        </p:nvSpPr>
        <p:spPr>
          <a:xfrm flipV="1">
            <a:off x="4248111" y="1045509"/>
            <a:ext cx="9182" cy="569399"/>
          </a:xfrm>
          <a:prstGeom prst="line">
            <a:avLst/>
          </a:prstGeom>
          <a:ln w="38100" cap="flat">
            <a:solidFill>
              <a:srgbClr val="73C18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560000" cy="2205005"/>
            <a:chOff x="0" y="0"/>
            <a:chExt cx="2709333" cy="7902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3" cy="790224"/>
            </a:xfrm>
            <a:custGeom>
              <a:avLst/>
              <a:gdLst/>
              <a:ahLst/>
              <a:cxnLst/>
              <a:rect l="l" t="t" r="r" b="b"/>
              <a:pathLst>
                <a:path w="2709333" h="790224">
                  <a:moveTo>
                    <a:pt x="0" y="0"/>
                  </a:moveTo>
                  <a:lnTo>
                    <a:pt x="2709333" y="0"/>
                  </a:lnTo>
                  <a:lnTo>
                    <a:pt x="2709333" y="790224"/>
                  </a:lnTo>
                  <a:lnTo>
                    <a:pt x="0" y="790224"/>
                  </a:lnTo>
                  <a:close/>
                </a:path>
              </a:pathLst>
            </a:custGeom>
            <a:solidFill>
              <a:srgbClr val="03113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709333" cy="8092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4954" y="6268247"/>
            <a:ext cx="7027046" cy="662711"/>
            <a:chOff x="0" y="0"/>
            <a:chExt cx="2518335" cy="2375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8335" cy="237501"/>
            </a:xfrm>
            <a:custGeom>
              <a:avLst/>
              <a:gdLst/>
              <a:ahLst/>
              <a:cxnLst/>
              <a:rect l="l" t="t" r="r" b="b"/>
              <a:pathLst>
                <a:path w="2518335" h="237501">
                  <a:moveTo>
                    <a:pt x="13221" y="0"/>
                  </a:moveTo>
                  <a:lnTo>
                    <a:pt x="2505114" y="0"/>
                  </a:lnTo>
                  <a:cubicBezTo>
                    <a:pt x="2512415" y="0"/>
                    <a:pt x="2518335" y="5919"/>
                    <a:pt x="2518335" y="13221"/>
                  </a:cubicBezTo>
                  <a:lnTo>
                    <a:pt x="2518335" y="224280"/>
                  </a:lnTo>
                  <a:cubicBezTo>
                    <a:pt x="2518335" y="227786"/>
                    <a:pt x="2516942" y="231149"/>
                    <a:pt x="2514462" y="233628"/>
                  </a:cubicBezTo>
                  <a:cubicBezTo>
                    <a:pt x="2511983" y="236108"/>
                    <a:pt x="2508620" y="237501"/>
                    <a:pt x="2505114" y="237501"/>
                  </a:cubicBezTo>
                  <a:lnTo>
                    <a:pt x="13221" y="237501"/>
                  </a:lnTo>
                  <a:cubicBezTo>
                    <a:pt x="9714" y="237501"/>
                    <a:pt x="6352" y="236108"/>
                    <a:pt x="3872" y="233628"/>
                  </a:cubicBezTo>
                  <a:cubicBezTo>
                    <a:pt x="1393" y="231149"/>
                    <a:pt x="0" y="227786"/>
                    <a:pt x="0" y="224280"/>
                  </a:cubicBezTo>
                  <a:lnTo>
                    <a:pt x="0" y="13221"/>
                  </a:lnTo>
                  <a:cubicBezTo>
                    <a:pt x="0" y="9714"/>
                    <a:pt x="1393" y="6352"/>
                    <a:pt x="3872" y="3872"/>
                  </a:cubicBezTo>
                  <a:cubicBezTo>
                    <a:pt x="6352" y="1393"/>
                    <a:pt x="9714" y="0"/>
                    <a:pt x="13221" y="0"/>
                  </a:cubicBezTo>
                  <a:close/>
                </a:path>
              </a:pathLst>
            </a:custGeom>
            <a:solidFill>
              <a:srgbClr val="03113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518335" cy="256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24954" y="8241390"/>
            <a:ext cx="4756934" cy="662711"/>
            <a:chOff x="0" y="0"/>
            <a:chExt cx="1704778" cy="23750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04778" cy="237501"/>
            </a:xfrm>
            <a:custGeom>
              <a:avLst/>
              <a:gdLst/>
              <a:ahLst/>
              <a:cxnLst/>
              <a:rect l="l" t="t" r="r" b="b"/>
              <a:pathLst>
                <a:path w="1704778" h="237501">
                  <a:moveTo>
                    <a:pt x="19530" y="0"/>
                  </a:moveTo>
                  <a:lnTo>
                    <a:pt x="1685248" y="0"/>
                  </a:lnTo>
                  <a:cubicBezTo>
                    <a:pt x="1690428" y="0"/>
                    <a:pt x="1695395" y="2058"/>
                    <a:pt x="1699058" y="5720"/>
                  </a:cubicBezTo>
                  <a:cubicBezTo>
                    <a:pt x="1702720" y="9383"/>
                    <a:pt x="1704778" y="14350"/>
                    <a:pt x="1704778" y="19530"/>
                  </a:cubicBezTo>
                  <a:lnTo>
                    <a:pt x="1704778" y="217971"/>
                  </a:lnTo>
                  <a:cubicBezTo>
                    <a:pt x="1704778" y="223150"/>
                    <a:pt x="1702720" y="228118"/>
                    <a:pt x="1699058" y="231780"/>
                  </a:cubicBezTo>
                  <a:cubicBezTo>
                    <a:pt x="1695395" y="235443"/>
                    <a:pt x="1690428" y="237501"/>
                    <a:pt x="1685248" y="237501"/>
                  </a:cubicBezTo>
                  <a:lnTo>
                    <a:pt x="19530" y="237501"/>
                  </a:lnTo>
                  <a:cubicBezTo>
                    <a:pt x="14350" y="237501"/>
                    <a:pt x="9383" y="235443"/>
                    <a:pt x="5720" y="231780"/>
                  </a:cubicBezTo>
                  <a:cubicBezTo>
                    <a:pt x="2058" y="228118"/>
                    <a:pt x="0" y="223150"/>
                    <a:pt x="0" y="217971"/>
                  </a:cubicBezTo>
                  <a:lnTo>
                    <a:pt x="0" y="19530"/>
                  </a:lnTo>
                  <a:cubicBezTo>
                    <a:pt x="0" y="14350"/>
                    <a:pt x="2058" y="9383"/>
                    <a:pt x="5720" y="5720"/>
                  </a:cubicBezTo>
                  <a:cubicBezTo>
                    <a:pt x="9383" y="2058"/>
                    <a:pt x="14350" y="0"/>
                    <a:pt x="19530" y="0"/>
                  </a:cubicBezTo>
                  <a:close/>
                </a:path>
              </a:pathLst>
            </a:custGeom>
            <a:solidFill>
              <a:srgbClr val="E3E5FA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704778" cy="256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89301" y="3629792"/>
            <a:ext cx="533399" cy="502160"/>
            <a:chOff x="0" y="0"/>
            <a:chExt cx="191158" cy="17996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1158" cy="179963"/>
            </a:xfrm>
            <a:custGeom>
              <a:avLst/>
              <a:gdLst/>
              <a:ahLst/>
              <a:cxnLst/>
              <a:rect l="l" t="t" r="r" b="b"/>
              <a:pathLst>
                <a:path w="191158" h="179963">
                  <a:moveTo>
                    <a:pt x="89981" y="0"/>
                  </a:moveTo>
                  <a:lnTo>
                    <a:pt x="101177" y="0"/>
                  </a:lnTo>
                  <a:cubicBezTo>
                    <a:pt x="150872" y="0"/>
                    <a:pt x="191158" y="40286"/>
                    <a:pt x="191158" y="89981"/>
                  </a:cubicBezTo>
                  <a:lnTo>
                    <a:pt x="191158" y="89981"/>
                  </a:lnTo>
                  <a:cubicBezTo>
                    <a:pt x="191158" y="139677"/>
                    <a:pt x="150872" y="179963"/>
                    <a:pt x="101177" y="179963"/>
                  </a:cubicBezTo>
                  <a:lnTo>
                    <a:pt x="89981" y="179963"/>
                  </a:lnTo>
                  <a:cubicBezTo>
                    <a:pt x="40286" y="179963"/>
                    <a:pt x="0" y="139677"/>
                    <a:pt x="0" y="89981"/>
                  </a:cubicBezTo>
                  <a:lnTo>
                    <a:pt x="0" y="89981"/>
                  </a:lnTo>
                  <a:cubicBezTo>
                    <a:pt x="0" y="40286"/>
                    <a:pt x="40286" y="0"/>
                    <a:pt x="8998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91158" cy="1990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-753880" y="203619"/>
            <a:ext cx="8546005" cy="463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1"/>
              </a:lnSpc>
              <a:spcBef>
                <a:spcPct val="0"/>
              </a:spcBef>
            </a:pPr>
            <a:r>
              <a:rPr lang="en-US" sz="275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How We Protect Your Business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642808" y="1141282"/>
            <a:ext cx="458649" cy="437451"/>
            <a:chOff x="0" y="0"/>
            <a:chExt cx="164369" cy="15677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4369" cy="156773"/>
            </a:xfrm>
            <a:custGeom>
              <a:avLst/>
              <a:gdLst/>
              <a:ahLst/>
              <a:cxnLst/>
              <a:rect l="l" t="t" r="r" b="b"/>
              <a:pathLst>
                <a:path w="164369" h="156773">
                  <a:moveTo>
                    <a:pt x="0" y="0"/>
                  </a:moveTo>
                  <a:lnTo>
                    <a:pt x="164369" y="0"/>
                  </a:lnTo>
                  <a:lnTo>
                    <a:pt x="164369" y="156773"/>
                  </a:lnTo>
                  <a:lnTo>
                    <a:pt x="0" y="1567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164369" cy="1758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184159" y="1578734"/>
            <a:ext cx="458649" cy="437451"/>
            <a:chOff x="0" y="0"/>
            <a:chExt cx="164369" cy="1567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64369" cy="156773"/>
            </a:xfrm>
            <a:custGeom>
              <a:avLst/>
              <a:gdLst/>
              <a:ahLst/>
              <a:cxnLst/>
              <a:rect l="l" t="t" r="r" b="b"/>
              <a:pathLst>
                <a:path w="164369" h="156773">
                  <a:moveTo>
                    <a:pt x="0" y="0"/>
                  </a:moveTo>
                  <a:lnTo>
                    <a:pt x="164369" y="0"/>
                  </a:lnTo>
                  <a:lnTo>
                    <a:pt x="164369" y="156773"/>
                  </a:lnTo>
                  <a:lnTo>
                    <a:pt x="0" y="156773"/>
                  </a:lnTo>
                  <a:close/>
                </a:path>
              </a:pathLst>
            </a:custGeom>
            <a:solidFill>
              <a:srgbClr val="6AE09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64369" cy="1758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101351" y="1141282"/>
            <a:ext cx="458649" cy="437451"/>
            <a:chOff x="0" y="0"/>
            <a:chExt cx="164369" cy="15677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64369" cy="156773"/>
            </a:xfrm>
            <a:custGeom>
              <a:avLst/>
              <a:gdLst/>
              <a:ahLst/>
              <a:cxnLst/>
              <a:rect l="l" t="t" r="r" b="b"/>
              <a:pathLst>
                <a:path w="164369" h="156773">
                  <a:moveTo>
                    <a:pt x="0" y="0"/>
                  </a:moveTo>
                  <a:lnTo>
                    <a:pt x="164369" y="0"/>
                  </a:lnTo>
                  <a:lnTo>
                    <a:pt x="164369" y="156773"/>
                  </a:lnTo>
                  <a:lnTo>
                    <a:pt x="0" y="156773"/>
                  </a:lnTo>
                  <a:close/>
                </a:path>
              </a:pathLst>
            </a:custGeom>
            <a:solidFill>
              <a:srgbClr val="6AE09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64369" cy="1758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101351" y="703831"/>
            <a:ext cx="458649" cy="437451"/>
            <a:chOff x="0" y="0"/>
            <a:chExt cx="164369" cy="15677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4369" cy="156773"/>
            </a:xfrm>
            <a:custGeom>
              <a:avLst/>
              <a:gdLst/>
              <a:ahLst/>
              <a:cxnLst/>
              <a:rect l="l" t="t" r="r" b="b"/>
              <a:pathLst>
                <a:path w="164369" h="156773">
                  <a:moveTo>
                    <a:pt x="0" y="0"/>
                  </a:moveTo>
                  <a:lnTo>
                    <a:pt x="164369" y="0"/>
                  </a:lnTo>
                  <a:lnTo>
                    <a:pt x="164369" y="156773"/>
                  </a:lnTo>
                  <a:lnTo>
                    <a:pt x="0" y="156773"/>
                  </a:lnTo>
                  <a:close/>
                </a:path>
              </a:pathLst>
            </a:custGeom>
            <a:solidFill>
              <a:srgbClr val="2644C6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164369" cy="1758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642703" y="266380"/>
            <a:ext cx="458649" cy="437451"/>
            <a:chOff x="0" y="0"/>
            <a:chExt cx="164369" cy="1567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64369" cy="156773"/>
            </a:xfrm>
            <a:custGeom>
              <a:avLst/>
              <a:gdLst/>
              <a:ahLst/>
              <a:cxnLst/>
              <a:rect l="l" t="t" r="r" b="b"/>
              <a:pathLst>
                <a:path w="164369" h="156773">
                  <a:moveTo>
                    <a:pt x="0" y="0"/>
                  </a:moveTo>
                  <a:lnTo>
                    <a:pt x="164369" y="0"/>
                  </a:lnTo>
                  <a:lnTo>
                    <a:pt x="164369" y="156773"/>
                  </a:lnTo>
                  <a:lnTo>
                    <a:pt x="0" y="1567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19050"/>
              <a:ext cx="164369" cy="1758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8000" y="122123"/>
            <a:ext cx="643294" cy="596341"/>
            <a:chOff x="0" y="0"/>
            <a:chExt cx="230542" cy="21371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30542" cy="213715"/>
            </a:xfrm>
            <a:custGeom>
              <a:avLst/>
              <a:gdLst/>
              <a:ahLst/>
              <a:cxnLst/>
              <a:rect l="l" t="t" r="r" b="b"/>
              <a:pathLst>
                <a:path w="230542" h="213715">
                  <a:moveTo>
                    <a:pt x="106858" y="0"/>
                  </a:moveTo>
                  <a:lnTo>
                    <a:pt x="123684" y="0"/>
                  </a:lnTo>
                  <a:cubicBezTo>
                    <a:pt x="152025" y="0"/>
                    <a:pt x="179204" y="11258"/>
                    <a:pt x="199244" y="31298"/>
                  </a:cubicBezTo>
                  <a:cubicBezTo>
                    <a:pt x="219284" y="51338"/>
                    <a:pt x="230542" y="78517"/>
                    <a:pt x="230542" y="106858"/>
                  </a:cubicBezTo>
                  <a:lnTo>
                    <a:pt x="230542" y="106858"/>
                  </a:lnTo>
                  <a:cubicBezTo>
                    <a:pt x="230542" y="135198"/>
                    <a:pt x="219284" y="162378"/>
                    <a:pt x="199244" y="182417"/>
                  </a:cubicBezTo>
                  <a:cubicBezTo>
                    <a:pt x="179204" y="202457"/>
                    <a:pt x="152025" y="213715"/>
                    <a:pt x="123684" y="213715"/>
                  </a:cubicBezTo>
                  <a:lnTo>
                    <a:pt x="106858" y="213715"/>
                  </a:lnTo>
                  <a:cubicBezTo>
                    <a:pt x="78517" y="213715"/>
                    <a:pt x="51338" y="202457"/>
                    <a:pt x="31298" y="182417"/>
                  </a:cubicBezTo>
                  <a:cubicBezTo>
                    <a:pt x="11258" y="162378"/>
                    <a:pt x="0" y="135198"/>
                    <a:pt x="0" y="106858"/>
                  </a:cubicBezTo>
                  <a:lnTo>
                    <a:pt x="0" y="106858"/>
                  </a:lnTo>
                  <a:cubicBezTo>
                    <a:pt x="0" y="78517"/>
                    <a:pt x="11258" y="51338"/>
                    <a:pt x="31298" y="31298"/>
                  </a:cubicBezTo>
                  <a:cubicBezTo>
                    <a:pt x="51338" y="11258"/>
                    <a:pt x="78517" y="0"/>
                    <a:pt x="10685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9050"/>
              <a:ext cx="230542" cy="232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43886" y="2404389"/>
            <a:ext cx="607704" cy="3369798"/>
            <a:chOff x="0" y="0"/>
            <a:chExt cx="810272" cy="4493063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1208456"/>
              <a:ext cx="810272" cy="867695"/>
              <a:chOff x="0" y="0"/>
              <a:chExt cx="217787" cy="233222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17787" cy="233222"/>
              </a:xfrm>
              <a:custGeom>
                <a:avLst/>
                <a:gdLst/>
                <a:ahLst/>
                <a:cxnLst/>
                <a:rect l="l" t="t" r="r" b="b"/>
                <a:pathLst>
                  <a:path w="217787" h="233222">
                    <a:moveTo>
                      <a:pt x="108894" y="0"/>
                    </a:moveTo>
                    <a:lnTo>
                      <a:pt x="108894" y="0"/>
                    </a:lnTo>
                    <a:cubicBezTo>
                      <a:pt x="169034" y="0"/>
                      <a:pt x="217787" y="48753"/>
                      <a:pt x="217787" y="108894"/>
                    </a:cubicBezTo>
                    <a:lnTo>
                      <a:pt x="217787" y="124328"/>
                    </a:lnTo>
                    <a:cubicBezTo>
                      <a:pt x="217787" y="184468"/>
                      <a:pt x="169034" y="233222"/>
                      <a:pt x="108894" y="233222"/>
                    </a:cubicBezTo>
                    <a:lnTo>
                      <a:pt x="108894" y="233222"/>
                    </a:lnTo>
                    <a:cubicBezTo>
                      <a:pt x="48753" y="233222"/>
                      <a:pt x="0" y="184468"/>
                      <a:pt x="0" y="124328"/>
                    </a:cubicBezTo>
                    <a:lnTo>
                      <a:pt x="0" y="108894"/>
                    </a:lnTo>
                    <a:cubicBezTo>
                      <a:pt x="0" y="48753"/>
                      <a:pt x="48753" y="0"/>
                      <a:pt x="108894" y="0"/>
                    </a:cubicBezTo>
                    <a:close/>
                  </a:path>
                </a:pathLst>
              </a:custGeom>
              <a:solidFill>
                <a:srgbClr val="E3E5FA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19050"/>
                <a:ext cx="217787" cy="2522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0" y="0"/>
              <a:ext cx="810272" cy="867695"/>
              <a:chOff x="0" y="0"/>
              <a:chExt cx="217787" cy="233222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217787" cy="233222"/>
              </a:xfrm>
              <a:custGeom>
                <a:avLst/>
                <a:gdLst/>
                <a:ahLst/>
                <a:cxnLst/>
                <a:rect l="l" t="t" r="r" b="b"/>
                <a:pathLst>
                  <a:path w="217787" h="233222">
                    <a:moveTo>
                      <a:pt x="108894" y="0"/>
                    </a:moveTo>
                    <a:lnTo>
                      <a:pt x="108894" y="0"/>
                    </a:lnTo>
                    <a:cubicBezTo>
                      <a:pt x="169034" y="0"/>
                      <a:pt x="217787" y="48753"/>
                      <a:pt x="217787" y="108894"/>
                    </a:cubicBezTo>
                    <a:lnTo>
                      <a:pt x="217787" y="124328"/>
                    </a:lnTo>
                    <a:cubicBezTo>
                      <a:pt x="217787" y="184468"/>
                      <a:pt x="169034" y="233222"/>
                      <a:pt x="108894" y="233222"/>
                    </a:cubicBezTo>
                    <a:lnTo>
                      <a:pt x="108894" y="233222"/>
                    </a:lnTo>
                    <a:cubicBezTo>
                      <a:pt x="48753" y="233222"/>
                      <a:pt x="0" y="184468"/>
                      <a:pt x="0" y="124328"/>
                    </a:cubicBezTo>
                    <a:lnTo>
                      <a:pt x="0" y="108894"/>
                    </a:lnTo>
                    <a:cubicBezTo>
                      <a:pt x="0" y="48753"/>
                      <a:pt x="48753" y="0"/>
                      <a:pt x="108894" y="0"/>
                    </a:cubicBezTo>
                    <a:close/>
                  </a:path>
                </a:pathLst>
              </a:custGeom>
              <a:solidFill>
                <a:srgbClr val="E3E5FA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19050"/>
                <a:ext cx="217787" cy="2522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0" y="2416912"/>
              <a:ext cx="810272" cy="867695"/>
              <a:chOff x="0" y="0"/>
              <a:chExt cx="217787" cy="233222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217787" cy="233222"/>
              </a:xfrm>
              <a:custGeom>
                <a:avLst/>
                <a:gdLst/>
                <a:ahLst/>
                <a:cxnLst/>
                <a:rect l="l" t="t" r="r" b="b"/>
                <a:pathLst>
                  <a:path w="217787" h="233222">
                    <a:moveTo>
                      <a:pt x="108894" y="0"/>
                    </a:moveTo>
                    <a:lnTo>
                      <a:pt x="108894" y="0"/>
                    </a:lnTo>
                    <a:cubicBezTo>
                      <a:pt x="169034" y="0"/>
                      <a:pt x="217787" y="48753"/>
                      <a:pt x="217787" y="108894"/>
                    </a:cubicBezTo>
                    <a:lnTo>
                      <a:pt x="217787" y="124328"/>
                    </a:lnTo>
                    <a:cubicBezTo>
                      <a:pt x="217787" y="184468"/>
                      <a:pt x="169034" y="233222"/>
                      <a:pt x="108894" y="233222"/>
                    </a:cubicBezTo>
                    <a:lnTo>
                      <a:pt x="108894" y="233222"/>
                    </a:lnTo>
                    <a:cubicBezTo>
                      <a:pt x="48753" y="233222"/>
                      <a:pt x="0" y="184468"/>
                      <a:pt x="0" y="124328"/>
                    </a:cubicBezTo>
                    <a:lnTo>
                      <a:pt x="0" y="108894"/>
                    </a:lnTo>
                    <a:cubicBezTo>
                      <a:pt x="0" y="48753"/>
                      <a:pt x="48753" y="0"/>
                      <a:pt x="108894" y="0"/>
                    </a:cubicBezTo>
                    <a:close/>
                  </a:path>
                </a:pathLst>
              </a:custGeom>
              <a:solidFill>
                <a:srgbClr val="E3E5FA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19050"/>
                <a:ext cx="217787" cy="2522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0" y="3625369"/>
              <a:ext cx="810272" cy="867695"/>
              <a:chOff x="0" y="0"/>
              <a:chExt cx="217787" cy="233222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217787" cy="233222"/>
              </a:xfrm>
              <a:custGeom>
                <a:avLst/>
                <a:gdLst/>
                <a:ahLst/>
                <a:cxnLst/>
                <a:rect l="l" t="t" r="r" b="b"/>
                <a:pathLst>
                  <a:path w="217787" h="233222">
                    <a:moveTo>
                      <a:pt x="108894" y="0"/>
                    </a:moveTo>
                    <a:lnTo>
                      <a:pt x="108894" y="0"/>
                    </a:lnTo>
                    <a:cubicBezTo>
                      <a:pt x="169034" y="0"/>
                      <a:pt x="217787" y="48753"/>
                      <a:pt x="217787" y="108894"/>
                    </a:cubicBezTo>
                    <a:lnTo>
                      <a:pt x="217787" y="124328"/>
                    </a:lnTo>
                    <a:cubicBezTo>
                      <a:pt x="217787" y="184468"/>
                      <a:pt x="169034" y="233222"/>
                      <a:pt x="108894" y="233222"/>
                    </a:cubicBezTo>
                    <a:lnTo>
                      <a:pt x="108894" y="233222"/>
                    </a:lnTo>
                    <a:cubicBezTo>
                      <a:pt x="48753" y="233222"/>
                      <a:pt x="0" y="184468"/>
                      <a:pt x="0" y="124328"/>
                    </a:cubicBezTo>
                    <a:lnTo>
                      <a:pt x="0" y="108894"/>
                    </a:lnTo>
                    <a:cubicBezTo>
                      <a:pt x="0" y="48753"/>
                      <a:pt x="48753" y="0"/>
                      <a:pt x="108894" y="0"/>
                    </a:cubicBezTo>
                    <a:close/>
                  </a:path>
                </a:pathLst>
              </a:custGeom>
              <a:solidFill>
                <a:srgbClr val="E3E5FA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19050"/>
                <a:ext cx="217787" cy="2522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108000" y="9513701"/>
            <a:ext cx="7344000" cy="982390"/>
            <a:chOff x="0" y="0"/>
            <a:chExt cx="2631924" cy="35206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631924" cy="352066"/>
            </a:xfrm>
            <a:custGeom>
              <a:avLst/>
              <a:gdLst/>
              <a:ahLst/>
              <a:cxnLst/>
              <a:rect l="l" t="t" r="r" b="b"/>
              <a:pathLst>
                <a:path w="2631924" h="352066">
                  <a:moveTo>
                    <a:pt x="12650" y="0"/>
                  </a:moveTo>
                  <a:lnTo>
                    <a:pt x="2619274" y="0"/>
                  </a:lnTo>
                  <a:cubicBezTo>
                    <a:pt x="2626260" y="0"/>
                    <a:pt x="2631924" y="5664"/>
                    <a:pt x="2631924" y="12650"/>
                  </a:cubicBezTo>
                  <a:lnTo>
                    <a:pt x="2631924" y="339416"/>
                  </a:lnTo>
                  <a:cubicBezTo>
                    <a:pt x="2631924" y="342771"/>
                    <a:pt x="2630591" y="345989"/>
                    <a:pt x="2628219" y="348361"/>
                  </a:cubicBezTo>
                  <a:cubicBezTo>
                    <a:pt x="2625846" y="350733"/>
                    <a:pt x="2622629" y="352066"/>
                    <a:pt x="2619274" y="352066"/>
                  </a:cubicBezTo>
                  <a:lnTo>
                    <a:pt x="12650" y="352066"/>
                  </a:lnTo>
                  <a:cubicBezTo>
                    <a:pt x="9295" y="352066"/>
                    <a:pt x="6078" y="350733"/>
                    <a:pt x="3705" y="348361"/>
                  </a:cubicBezTo>
                  <a:cubicBezTo>
                    <a:pt x="1333" y="345989"/>
                    <a:pt x="0" y="342771"/>
                    <a:pt x="0" y="339416"/>
                  </a:cubicBezTo>
                  <a:lnTo>
                    <a:pt x="0" y="12650"/>
                  </a:lnTo>
                  <a:cubicBezTo>
                    <a:pt x="0" y="9295"/>
                    <a:pt x="1333" y="6078"/>
                    <a:pt x="3705" y="3705"/>
                  </a:cubicBezTo>
                  <a:cubicBezTo>
                    <a:pt x="6078" y="1333"/>
                    <a:pt x="9295" y="0"/>
                    <a:pt x="12650" y="0"/>
                  </a:cubicBezTo>
                  <a:close/>
                </a:path>
              </a:pathLst>
            </a:custGeom>
            <a:solidFill>
              <a:srgbClr val="03113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19050"/>
              <a:ext cx="2631924" cy="371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49" name="Freeform 49"/>
          <p:cNvSpPr/>
          <p:nvPr/>
        </p:nvSpPr>
        <p:spPr>
          <a:xfrm>
            <a:off x="471622" y="9856601"/>
            <a:ext cx="579968" cy="434976"/>
          </a:xfrm>
          <a:custGeom>
            <a:avLst/>
            <a:gdLst/>
            <a:ahLst/>
            <a:cxnLst/>
            <a:rect l="l" t="t" r="r" b="b"/>
            <a:pathLst>
              <a:path w="579968" h="434976">
                <a:moveTo>
                  <a:pt x="0" y="0"/>
                </a:moveTo>
                <a:lnTo>
                  <a:pt x="579968" y="0"/>
                </a:lnTo>
                <a:lnTo>
                  <a:pt x="579968" y="434976"/>
                </a:lnTo>
                <a:lnTo>
                  <a:pt x="0" y="4349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50" name="Group 50"/>
          <p:cNvGrpSpPr/>
          <p:nvPr/>
        </p:nvGrpSpPr>
        <p:grpSpPr>
          <a:xfrm>
            <a:off x="3924546" y="3361522"/>
            <a:ext cx="607704" cy="650771"/>
            <a:chOff x="0" y="0"/>
            <a:chExt cx="217787" cy="23322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17787" cy="233222"/>
            </a:xfrm>
            <a:custGeom>
              <a:avLst/>
              <a:gdLst/>
              <a:ahLst/>
              <a:cxnLst/>
              <a:rect l="l" t="t" r="r" b="b"/>
              <a:pathLst>
                <a:path w="217787" h="233222">
                  <a:moveTo>
                    <a:pt x="108894" y="0"/>
                  </a:moveTo>
                  <a:lnTo>
                    <a:pt x="108894" y="0"/>
                  </a:lnTo>
                  <a:cubicBezTo>
                    <a:pt x="169034" y="0"/>
                    <a:pt x="217787" y="48753"/>
                    <a:pt x="217787" y="108894"/>
                  </a:cubicBezTo>
                  <a:lnTo>
                    <a:pt x="217787" y="124328"/>
                  </a:lnTo>
                  <a:cubicBezTo>
                    <a:pt x="217787" y="184468"/>
                    <a:pt x="169034" y="233222"/>
                    <a:pt x="108894" y="233222"/>
                  </a:cubicBezTo>
                  <a:lnTo>
                    <a:pt x="108894" y="233222"/>
                  </a:lnTo>
                  <a:cubicBezTo>
                    <a:pt x="48753" y="233222"/>
                    <a:pt x="0" y="184468"/>
                    <a:pt x="0" y="124328"/>
                  </a:cubicBezTo>
                  <a:lnTo>
                    <a:pt x="0" y="108894"/>
                  </a:lnTo>
                  <a:cubicBezTo>
                    <a:pt x="0" y="48753"/>
                    <a:pt x="48753" y="0"/>
                    <a:pt x="108894" y="0"/>
                  </a:cubicBezTo>
                  <a:close/>
                </a:path>
              </a:pathLst>
            </a:custGeom>
            <a:solidFill>
              <a:srgbClr val="E3E5FA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19050"/>
              <a:ext cx="217787" cy="252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3924546" y="2468670"/>
            <a:ext cx="607704" cy="650771"/>
            <a:chOff x="0" y="0"/>
            <a:chExt cx="217787" cy="23322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17787" cy="233222"/>
            </a:xfrm>
            <a:custGeom>
              <a:avLst/>
              <a:gdLst/>
              <a:ahLst/>
              <a:cxnLst/>
              <a:rect l="l" t="t" r="r" b="b"/>
              <a:pathLst>
                <a:path w="217787" h="233222">
                  <a:moveTo>
                    <a:pt x="108894" y="0"/>
                  </a:moveTo>
                  <a:lnTo>
                    <a:pt x="108894" y="0"/>
                  </a:lnTo>
                  <a:cubicBezTo>
                    <a:pt x="169034" y="0"/>
                    <a:pt x="217787" y="48753"/>
                    <a:pt x="217787" y="108894"/>
                  </a:cubicBezTo>
                  <a:lnTo>
                    <a:pt x="217787" y="124328"/>
                  </a:lnTo>
                  <a:cubicBezTo>
                    <a:pt x="217787" y="184468"/>
                    <a:pt x="169034" y="233222"/>
                    <a:pt x="108894" y="233222"/>
                  </a:cubicBezTo>
                  <a:lnTo>
                    <a:pt x="108894" y="233222"/>
                  </a:lnTo>
                  <a:cubicBezTo>
                    <a:pt x="48753" y="233222"/>
                    <a:pt x="0" y="184468"/>
                    <a:pt x="0" y="124328"/>
                  </a:cubicBezTo>
                  <a:lnTo>
                    <a:pt x="0" y="108894"/>
                  </a:lnTo>
                  <a:cubicBezTo>
                    <a:pt x="0" y="48753"/>
                    <a:pt x="48753" y="0"/>
                    <a:pt x="108894" y="0"/>
                  </a:cubicBezTo>
                  <a:close/>
                </a:path>
              </a:pathLst>
            </a:custGeom>
            <a:solidFill>
              <a:srgbClr val="E3E5FA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19050"/>
              <a:ext cx="217787" cy="252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3924546" y="4254374"/>
            <a:ext cx="607704" cy="650771"/>
            <a:chOff x="0" y="0"/>
            <a:chExt cx="217787" cy="233222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217787" cy="233222"/>
            </a:xfrm>
            <a:custGeom>
              <a:avLst/>
              <a:gdLst/>
              <a:ahLst/>
              <a:cxnLst/>
              <a:rect l="l" t="t" r="r" b="b"/>
              <a:pathLst>
                <a:path w="217787" h="233222">
                  <a:moveTo>
                    <a:pt x="108894" y="0"/>
                  </a:moveTo>
                  <a:lnTo>
                    <a:pt x="108894" y="0"/>
                  </a:lnTo>
                  <a:cubicBezTo>
                    <a:pt x="169034" y="0"/>
                    <a:pt x="217787" y="48753"/>
                    <a:pt x="217787" y="108894"/>
                  </a:cubicBezTo>
                  <a:lnTo>
                    <a:pt x="217787" y="124328"/>
                  </a:lnTo>
                  <a:cubicBezTo>
                    <a:pt x="217787" y="184468"/>
                    <a:pt x="169034" y="233222"/>
                    <a:pt x="108894" y="233222"/>
                  </a:cubicBezTo>
                  <a:lnTo>
                    <a:pt x="108894" y="233222"/>
                  </a:lnTo>
                  <a:cubicBezTo>
                    <a:pt x="48753" y="233222"/>
                    <a:pt x="0" y="184468"/>
                    <a:pt x="0" y="124328"/>
                  </a:cubicBezTo>
                  <a:lnTo>
                    <a:pt x="0" y="108894"/>
                  </a:lnTo>
                  <a:cubicBezTo>
                    <a:pt x="0" y="48753"/>
                    <a:pt x="48753" y="0"/>
                    <a:pt x="108894" y="0"/>
                  </a:cubicBezTo>
                  <a:close/>
                </a:path>
              </a:pathLst>
            </a:custGeom>
            <a:solidFill>
              <a:srgbClr val="E3E5FA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19050"/>
              <a:ext cx="217787" cy="252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3924546" y="5147225"/>
            <a:ext cx="607704" cy="650771"/>
            <a:chOff x="0" y="0"/>
            <a:chExt cx="217787" cy="23322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217787" cy="233222"/>
            </a:xfrm>
            <a:custGeom>
              <a:avLst/>
              <a:gdLst/>
              <a:ahLst/>
              <a:cxnLst/>
              <a:rect l="l" t="t" r="r" b="b"/>
              <a:pathLst>
                <a:path w="217787" h="233222">
                  <a:moveTo>
                    <a:pt x="108894" y="0"/>
                  </a:moveTo>
                  <a:lnTo>
                    <a:pt x="108894" y="0"/>
                  </a:lnTo>
                  <a:cubicBezTo>
                    <a:pt x="169034" y="0"/>
                    <a:pt x="217787" y="48753"/>
                    <a:pt x="217787" y="108894"/>
                  </a:cubicBezTo>
                  <a:lnTo>
                    <a:pt x="217787" y="124328"/>
                  </a:lnTo>
                  <a:cubicBezTo>
                    <a:pt x="217787" y="184468"/>
                    <a:pt x="169034" y="233222"/>
                    <a:pt x="108894" y="233222"/>
                  </a:cubicBezTo>
                  <a:lnTo>
                    <a:pt x="108894" y="233222"/>
                  </a:lnTo>
                  <a:cubicBezTo>
                    <a:pt x="48753" y="233222"/>
                    <a:pt x="0" y="184468"/>
                    <a:pt x="0" y="124328"/>
                  </a:cubicBezTo>
                  <a:lnTo>
                    <a:pt x="0" y="108894"/>
                  </a:lnTo>
                  <a:cubicBezTo>
                    <a:pt x="0" y="48753"/>
                    <a:pt x="48753" y="0"/>
                    <a:pt x="108894" y="0"/>
                  </a:cubicBezTo>
                  <a:close/>
                </a:path>
              </a:pathLst>
            </a:custGeom>
            <a:solidFill>
              <a:srgbClr val="E3E5FA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19050"/>
              <a:ext cx="217787" cy="252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2" name="Freeform 62"/>
          <p:cNvSpPr/>
          <p:nvPr/>
        </p:nvSpPr>
        <p:spPr>
          <a:xfrm>
            <a:off x="582507" y="6325049"/>
            <a:ext cx="568755" cy="549107"/>
          </a:xfrm>
          <a:custGeom>
            <a:avLst/>
            <a:gdLst/>
            <a:ahLst/>
            <a:cxnLst/>
            <a:rect l="l" t="t" r="r" b="b"/>
            <a:pathLst>
              <a:path w="568755" h="549107">
                <a:moveTo>
                  <a:pt x="0" y="0"/>
                </a:moveTo>
                <a:lnTo>
                  <a:pt x="568755" y="0"/>
                </a:lnTo>
                <a:lnTo>
                  <a:pt x="568755" y="549107"/>
                </a:lnTo>
                <a:lnTo>
                  <a:pt x="0" y="5491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3" name="Freeform 63"/>
          <p:cNvSpPr/>
          <p:nvPr/>
        </p:nvSpPr>
        <p:spPr>
          <a:xfrm>
            <a:off x="557893" y="7965504"/>
            <a:ext cx="193400" cy="152061"/>
          </a:xfrm>
          <a:custGeom>
            <a:avLst/>
            <a:gdLst/>
            <a:ahLst/>
            <a:cxnLst/>
            <a:rect l="l" t="t" r="r" b="b"/>
            <a:pathLst>
              <a:path w="193400" h="152061">
                <a:moveTo>
                  <a:pt x="0" y="0"/>
                </a:moveTo>
                <a:lnTo>
                  <a:pt x="193401" y="0"/>
                </a:lnTo>
                <a:lnTo>
                  <a:pt x="193401" y="152061"/>
                </a:lnTo>
                <a:lnTo>
                  <a:pt x="0" y="1520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4" name="Freeform 64"/>
          <p:cNvSpPr/>
          <p:nvPr/>
        </p:nvSpPr>
        <p:spPr>
          <a:xfrm>
            <a:off x="557893" y="7753936"/>
            <a:ext cx="193400" cy="152061"/>
          </a:xfrm>
          <a:custGeom>
            <a:avLst/>
            <a:gdLst/>
            <a:ahLst/>
            <a:cxnLst/>
            <a:rect l="l" t="t" r="r" b="b"/>
            <a:pathLst>
              <a:path w="193400" h="152061">
                <a:moveTo>
                  <a:pt x="0" y="0"/>
                </a:moveTo>
                <a:lnTo>
                  <a:pt x="193401" y="0"/>
                </a:lnTo>
                <a:lnTo>
                  <a:pt x="193401" y="152061"/>
                </a:lnTo>
                <a:lnTo>
                  <a:pt x="0" y="1520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5" name="Freeform 65"/>
          <p:cNvSpPr/>
          <p:nvPr/>
        </p:nvSpPr>
        <p:spPr>
          <a:xfrm>
            <a:off x="557893" y="7330800"/>
            <a:ext cx="193400" cy="152061"/>
          </a:xfrm>
          <a:custGeom>
            <a:avLst/>
            <a:gdLst/>
            <a:ahLst/>
            <a:cxnLst/>
            <a:rect l="l" t="t" r="r" b="b"/>
            <a:pathLst>
              <a:path w="193400" h="152061">
                <a:moveTo>
                  <a:pt x="0" y="0"/>
                </a:moveTo>
                <a:lnTo>
                  <a:pt x="193401" y="0"/>
                </a:lnTo>
                <a:lnTo>
                  <a:pt x="193401" y="152061"/>
                </a:lnTo>
                <a:lnTo>
                  <a:pt x="0" y="1520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6" name="Freeform 66"/>
          <p:cNvSpPr/>
          <p:nvPr/>
        </p:nvSpPr>
        <p:spPr>
          <a:xfrm>
            <a:off x="557893" y="7542368"/>
            <a:ext cx="193400" cy="152061"/>
          </a:xfrm>
          <a:custGeom>
            <a:avLst/>
            <a:gdLst/>
            <a:ahLst/>
            <a:cxnLst/>
            <a:rect l="l" t="t" r="r" b="b"/>
            <a:pathLst>
              <a:path w="193400" h="152061">
                <a:moveTo>
                  <a:pt x="0" y="0"/>
                </a:moveTo>
                <a:lnTo>
                  <a:pt x="193401" y="0"/>
                </a:lnTo>
                <a:lnTo>
                  <a:pt x="193401" y="152061"/>
                </a:lnTo>
                <a:lnTo>
                  <a:pt x="0" y="1520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7" name="Freeform 67"/>
          <p:cNvSpPr/>
          <p:nvPr/>
        </p:nvSpPr>
        <p:spPr>
          <a:xfrm>
            <a:off x="234341" y="226898"/>
            <a:ext cx="390613" cy="434416"/>
          </a:xfrm>
          <a:custGeom>
            <a:avLst/>
            <a:gdLst/>
            <a:ahLst/>
            <a:cxnLst/>
            <a:rect l="l" t="t" r="r" b="b"/>
            <a:pathLst>
              <a:path w="390613" h="434416">
                <a:moveTo>
                  <a:pt x="0" y="0"/>
                </a:moveTo>
                <a:lnTo>
                  <a:pt x="390612" y="0"/>
                </a:lnTo>
                <a:lnTo>
                  <a:pt x="390612" y="434416"/>
                </a:lnTo>
                <a:lnTo>
                  <a:pt x="0" y="434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8" name="Freeform 68"/>
          <p:cNvSpPr/>
          <p:nvPr/>
        </p:nvSpPr>
        <p:spPr>
          <a:xfrm>
            <a:off x="582507" y="2500050"/>
            <a:ext cx="364919" cy="405841"/>
          </a:xfrm>
          <a:custGeom>
            <a:avLst/>
            <a:gdLst/>
            <a:ahLst/>
            <a:cxnLst/>
            <a:rect l="l" t="t" r="r" b="b"/>
            <a:pathLst>
              <a:path w="364919" h="405841">
                <a:moveTo>
                  <a:pt x="0" y="0"/>
                </a:moveTo>
                <a:lnTo>
                  <a:pt x="364919" y="0"/>
                </a:lnTo>
                <a:lnTo>
                  <a:pt x="364919" y="405842"/>
                </a:lnTo>
                <a:lnTo>
                  <a:pt x="0" y="405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9" name="Freeform 69"/>
          <p:cNvSpPr/>
          <p:nvPr/>
        </p:nvSpPr>
        <p:spPr>
          <a:xfrm>
            <a:off x="550800" y="4376649"/>
            <a:ext cx="393877" cy="322487"/>
          </a:xfrm>
          <a:custGeom>
            <a:avLst/>
            <a:gdLst/>
            <a:ahLst/>
            <a:cxnLst/>
            <a:rect l="l" t="t" r="r" b="b"/>
            <a:pathLst>
              <a:path w="393877" h="322487">
                <a:moveTo>
                  <a:pt x="0" y="0"/>
                </a:moveTo>
                <a:lnTo>
                  <a:pt x="393877" y="0"/>
                </a:lnTo>
                <a:lnTo>
                  <a:pt x="393877" y="322486"/>
                </a:lnTo>
                <a:lnTo>
                  <a:pt x="0" y="322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0" name="Freeform 70"/>
          <p:cNvSpPr/>
          <p:nvPr/>
        </p:nvSpPr>
        <p:spPr>
          <a:xfrm>
            <a:off x="518481" y="5253389"/>
            <a:ext cx="465626" cy="347473"/>
          </a:xfrm>
          <a:custGeom>
            <a:avLst/>
            <a:gdLst/>
            <a:ahLst/>
            <a:cxnLst/>
            <a:rect l="l" t="t" r="r" b="b"/>
            <a:pathLst>
              <a:path w="465626" h="347473">
                <a:moveTo>
                  <a:pt x="0" y="0"/>
                </a:moveTo>
                <a:lnTo>
                  <a:pt x="465626" y="0"/>
                </a:lnTo>
                <a:lnTo>
                  <a:pt x="465626" y="347473"/>
                </a:lnTo>
                <a:lnTo>
                  <a:pt x="0" y="3474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1" name="Freeform 71"/>
          <p:cNvSpPr/>
          <p:nvPr/>
        </p:nvSpPr>
        <p:spPr>
          <a:xfrm>
            <a:off x="4046263" y="2561768"/>
            <a:ext cx="372903" cy="391499"/>
          </a:xfrm>
          <a:custGeom>
            <a:avLst/>
            <a:gdLst/>
            <a:ahLst/>
            <a:cxnLst/>
            <a:rect l="l" t="t" r="r" b="b"/>
            <a:pathLst>
              <a:path w="372903" h="391499">
                <a:moveTo>
                  <a:pt x="0" y="0"/>
                </a:moveTo>
                <a:lnTo>
                  <a:pt x="372903" y="0"/>
                </a:lnTo>
                <a:lnTo>
                  <a:pt x="372903" y="391499"/>
                </a:lnTo>
                <a:lnTo>
                  <a:pt x="0" y="3914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2" name="Freeform 72"/>
          <p:cNvSpPr/>
          <p:nvPr/>
        </p:nvSpPr>
        <p:spPr>
          <a:xfrm>
            <a:off x="4010848" y="3436772"/>
            <a:ext cx="444100" cy="444100"/>
          </a:xfrm>
          <a:custGeom>
            <a:avLst/>
            <a:gdLst/>
            <a:ahLst/>
            <a:cxnLst/>
            <a:rect l="l" t="t" r="r" b="b"/>
            <a:pathLst>
              <a:path w="444100" h="444100">
                <a:moveTo>
                  <a:pt x="0" y="0"/>
                </a:moveTo>
                <a:lnTo>
                  <a:pt x="444100" y="0"/>
                </a:lnTo>
                <a:lnTo>
                  <a:pt x="444100" y="444100"/>
                </a:lnTo>
                <a:lnTo>
                  <a:pt x="0" y="444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3" name="Freeform 73"/>
          <p:cNvSpPr/>
          <p:nvPr/>
        </p:nvSpPr>
        <p:spPr>
          <a:xfrm>
            <a:off x="4070521" y="4383768"/>
            <a:ext cx="315754" cy="435250"/>
          </a:xfrm>
          <a:custGeom>
            <a:avLst/>
            <a:gdLst/>
            <a:ahLst/>
            <a:cxnLst/>
            <a:rect l="l" t="t" r="r" b="b"/>
            <a:pathLst>
              <a:path w="315754" h="435250">
                <a:moveTo>
                  <a:pt x="0" y="0"/>
                </a:moveTo>
                <a:lnTo>
                  <a:pt x="315754" y="0"/>
                </a:lnTo>
                <a:lnTo>
                  <a:pt x="315754" y="435250"/>
                </a:lnTo>
                <a:lnTo>
                  <a:pt x="0" y="435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4" name="Freeform 74"/>
          <p:cNvSpPr/>
          <p:nvPr/>
        </p:nvSpPr>
        <p:spPr>
          <a:xfrm>
            <a:off x="4021946" y="5276620"/>
            <a:ext cx="448686" cy="374653"/>
          </a:xfrm>
          <a:custGeom>
            <a:avLst/>
            <a:gdLst/>
            <a:ahLst/>
            <a:cxnLst/>
            <a:rect l="l" t="t" r="r" b="b"/>
            <a:pathLst>
              <a:path w="448686" h="374653">
                <a:moveTo>
                  <a:pt x="0" y="0"/>
                </a:moveTo>
                <a:lnTo>
                  <a:pt x="448686" y="0"/>
                </a:lnTo>
                <a:lnTo>
                  <a:pt x="448686" y="374653"/>
                </a:lnTo>
                <a:lnTo>
                  <a:pt x="0" y="374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5" name="Freeform 75"/>
          <p:cNvSpPr/>
          <p:nvPr/>
        </p:nvSpPr>
        <p:spPr>
          <a:xfrm>
            <a:off x="550800" y="3463607"/>
            <a:ext cx="377914" cy="332370"/>
          </a:xfrm>
          <a:custGeom>
            <a:avLst/>
            <a:gdLst/>
            <a:ahLst/>
            <a:cxnLst/>
            <a:rect l="l" t="t" r="r" b="b"/>
            <a:pathLst>
              <a:path w="377914" h="332370">
                <a:moveTo>
                  <a:pt x="0" y="0"/>
                </a:moveTo>
                <a:lnTo>
                  <a:pt x="377914" y="0"/>
                </a:lnTo>
                <a:lnTo>
                  <a:pt x="377914" y="332370"/>
                </a:lnTo>
                <a:lnTo>
                  <a:pt x="0" y="3323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6" name="Freeform 76"/>
          <p:cNvSpPr/>
          <p:nvPr/>
        </p:nvSpPr>
        <p:spPr>
          <a:xfrm>
            <a:off x="4765921" y="9825987"/>
            <a:ext cx="220027" cy="220027"/>
          </a:xfrm>
          <a:custGeom>
            <a:avLst/>
            <a:gdLst/>
            <a:ahLst/>
            <a:cxnLst/>
            <a:rect l="l" t="t" r="r" b="b"/>
            <a:pathLst>
              <a:path w="220027" h="220027">
                <a:moveTo>
                  <a:pt x="0" y="0"/>
                </a:moveTo>
                <a:lnTo>
                  <a:pt x="220026" y="0"/>
                </a:lnTo>
                <a:lnTo>
                  <a:pt x="220026" y="220026"/>
                </a:lnTo>
                <a:lnTo>
                  <a:pt x="0" y="2200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7" name="Freeform 77"/>
          <p:cNvSpPr/>
          <p:nvPr/>
        </p:nvSpPr>
        <p:spPr>
          <a:xfrm>
            <a:off x="4765921" y="10121301"/>
            <a:ext cx="255442" cy="185514"/>
          </a:xfrm>
          <a:custGeom>
            <a:avLst/>
            <a:gdLst/>
            <a:ahLst/>
            <a:cxnLst/>
            <a:rect l="l" t="t" r="r" b="b"/>
            <a:pathLst>
              <a:path w="255442" h="185514">
                <a:moveTo>
                  <a:pt x="0" y="0"/>
                </a:moveTo>
                <a:lnTo>
                  <a:pt x="255441" y="0"/>
                </a:lnTo>
                <a:lnTo>
                  <a:pt x="255441" y="185515"/>
                </a:lnTo>
                <a:lnTo>
                  <a:pt x="0" y="185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8" name="TextBox 78"/>
          <p:cNvSpPr txBox="1"/>
          <p:nvPr/>
        </p:nvSpPr>
        <p:spPr>
          <a:xfrm>
            <a:off x="1706131" y="2151805"/>
            <a:ext cx="2384673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Aligned to the Essential Eight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186709" y="3677989"/>
            <a:ext cx="1692771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Reality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291878" y="6401597"/>
            <a:ext cx="2931949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What’s Included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-1180478" y="5848512"/>
            <a:ext cx="6750591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 i="1">
                <a:solidFill>
                  <a:srgbClr val="7F849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Powered by enterprise-grade cyber security technologies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-359587" y="1155189"/>
            <a:ext cx="7163587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Zero-time </a:t>
            </a:r>
            <a:r>
              <a:rPr lang="en-US" sz="1699">
                <a:solidFill>
                  <a:srgbClr val="6AE091"/>
                </a:solidFill>
                <a:latin typeface="Open Sans"/>
                <a:ea typeface="Open Sans"/>
                <a:cs typeface="Open Sans"/>
                <a:sym typeface="Open Sans"/>
              </a:rPr>
              <a:t>Protection        </a:t>
            </a:r>
            <a:r>
              <a:rPr lang="en-US" sz="16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Zero-time </a:t>
            </a:r>
            <a:r>
              <a:rPr lang="en-US" sz="1699">
                <a:solidFill>
                  <a:srgbClr val="73C188"/>
                </a:solidFill>
                <a:latin typeface="Open Sans"/>
                <a:ea typeface="Open Sans"/>
                <a:cs typeface="Open Sans"/>
                <a:sym typeface="Open Sans"/>
              </a:rPr>
              <a:t>Recovery</a:t>
            </a:r>
          </a:p>
        </p:txBody>
      </p:sp>
      <p:grpSp>
        <p:nvGrpSpPr>
          <p:cNvPr id="83" name="Group 83"/>
          <p:cNvGrpSpPr/>
          <p:nvPr/>
        </p:nvGrpSpPr>
        <p:grpSpPr>
          <a:xfrm>
            <a:off x="505981" y="8319462"/>
            <a:ext cx="4328259" cy="506566"/>
            <a:chOff x="0" y="0"/>
            <a:chExt cx="5771013" cy="675422"/>
          </a:xfrm>
        </p:grpSpPr>
        <p:sp>
          <p:nvSpPr>
            <p:cNvPr id="84" name="Freeform 84"/>
            <p:cNvSpPr/>
            <p:nvPr/>
          </p:nvSpPr>
          <p:spPr>
            <a:xfrm>
              <a:off x="4913386" y="39686"/>
              <a:ext cx="857626" cy="596050"/>
            </a:xfrm>
            <a:custGeom>
              <a:avLst/>
              <a:gdLst/>
              <a:ahLst/>
              <a:cxnLst/>
              <a:rect l="l" t="t" r="r" b="b"/>
              <a:pathLst>
                <a:path w="857626" h="596050">
                  <a:moveTo>
                    <a:pt x="0" y="0"/>
                  </a:moveTo>
                  <a:lnTo>
                    <a:pt x="857627" y="0"/>
                  </a:lnTo>
                  <a:lnTo>
                    <a:pt x="857627" y="596050"/>
                  </a:lnTo>
                  <a:lnTo>
                    <a:pt x="0" y="596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5" name="Freeform 85"/>
            <p:cNvSpPr/>
            <p:nvPr/>
          </p:nvSpPr>
          <p:spPr>
            <a:xfrm>
              <a:off x="0" y="0"/>
              <a:ext cx="555534" cy="675422"/>
            </a:xfrm>
            <a:custGeom>
              <a:avLst/>
              <a:gdLst/>
              <a:ahLst/>
              <a:cxnLst/>
              <a:rect l="l" t="t" r="r" b="b"/>
              <a:pathLst>
                <a:path w="555534" h="675422">
                  <a:moveTo>
                    <a:pt x="0" y="0"/>
                  </a:moveTo>
                  <a:lnTo>
                    <a:pt x="555534" y="0"/>
                  </a:lnTo>
                  <a:lnTo>
                    <a:pt x="555534" y="675422"/>
                  </a:lnTo>
                  <a:lnTo>
                    <a:pt x="0" y="675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852046" y="83288"/>
              <a:ext cx="3856857" cy="4897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Your MSP keeps your business running.</a:t>
              </a:r>
            </a:p>
            <a:p>
              <a:pPr algn="l">
                <a:lnSpc>
                  <a:spcPts val="1540"/>
                </a:lnSpc>
                <a:spcBef>
                  <a:spcPct val="0"/>
                </a:spcBef>
              </a:pPr>
              <a:r>
                <a:rPr lang="en-US" sz="1100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We make sure it doesn’t get breached</a:t>
              </a:r>
              <a:r>
                <a:rPr lang="en-US" sz="11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.</a:t>
              </a:r>
            </a:p>
          </p:txBody>
        </p:sp>
      </p:grpSp>
      <p:sp>
        <p:nvSpPr>
          <p:cNvPr id="87" name="TextBox 87"/>
          <p:cNvSpPr txBox="1"/>
          <p:nvPr/>
        </p:nvSpPr>
        <p:spPr>
          <a:xfrm>
            <a:off x="1390919" y="9818501"/>
            <a:ext cx="2287935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Claim Your Free</a:t>
            </a:r>
          </a:p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9245"/>
                </a:solidFill>
                <a:latin typeface="Open Sans"/>
                <a:ea typeface="Open Sans"/>
                <a:cs typeface="Open Sans"/>
                <a:sym typeface="Open Sans"/>
              </a:rPr>
              <a:t>30 Minute Cyber Risk Check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505981" y="6956785"/>
            <a:ext cx="3717846" cy="240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0311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Cyber Safety Plan</a:t>
            </a:r>
            <a:r>
              <a:rPr lang="en-US" sz="1400" dirty="0">
                <a:solidFill>
                  <a:srgbClr val="03113F"/>
                </a:solidFill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-US" sz="1400" i="1" dirty="0">
                <a:solidFill>
                  <a:srgbClr val="009245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Starting from </a:t>
            </a:r>
            <a:r>
              <a:rPr lang="en-US" sz="1400" b="1" i="1" dirty="0">
                <a:solidFill>
                  <a:srgbClr val="009245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$99</a:t>
            </a:r>
            <a:r>
              <a:rPr lang="en-US" sz="1400" i="1" dirty="0">
                <a:solidFill>
                  <a:srgbClr val="009245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/month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790922" y="7292700"/>
            <a:ext cx="2807791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Comprehensive Cyber Security Protection.</a:t>
            </a:r>
          </a:p>
          <a:p>
            <a:pPr algn="l">
              <a:lnSpc>
                <a:spcPts val="1650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Proactive Threat Monitoring and Response.</a:t>
            </a:r>
          </a:p>
          <a:p>
            <a:pPr algn="l">
              <a:lnSpc>
                <a:spcPts val="1650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Reduced Risk of Data Breaches.</a:t>
            </a:r>
          </a:p>
          <a:p>
            <a:pPr algn="l">
              <a:lnSpc>
                <a:spcPts val="1650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Peace of Mind.</a:t>
            </a:r>
          </a:p>
        </p:txBody>
      </p:sp>
      <p:sp>
        <p:nvSpPr>
          <p:cNvPr id="90" name="AutoShape 90"/>
          <p:cNvSpPr/>
          <p:nvPr/>
        </p:nvSpPr>
        <p:spPr>
          <a:xfrm>
            <a:off x="449319" y="9244913"/>
            <a:ext cx="6857167" cy="0"/>
          </a:xfrm>
          <a:prstGeom prst="line">
            <a:avLst/>
          </a:prstGeom>
          <a:ln w="19050" cap="flat">
            <a:solidFill>
              <a:srgbClr val="73C18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91" name="TextBox 91"/>
          <p:cNvSpPr txBox="1"/>
          <p:nvPr/>
        </p:nvSpPr>
        <p:spPr>
          <a:xfrm>
            <a:off x="424954" y="9243194"/>
            <a:ext cx="6795492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311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Reduce cyber risk. Protect your business. Strengthen your security posture.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2534436" y="8980118"/>
            <a:ext cx="3791992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03113F"/>
                </a:solidFill>
                <a:latin typeface="Open Sans"/>
                <a:ea typeface="Open Sans"/>
                <a:cs typeface="Open Sans"/>
                <a:sym typeface="Open Sans"/>
              </a:rPr>
              <a:t>Delivered in partnership with your trusted IT provider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270479" y="2398191"/>
            <a:ext cx="2248644" cy="986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8"/>
              </a:lnSpc>
            </a:pPr>
            <a:r>
              <a:rPr lang="en-US" sz="10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Stop Attacks Before They Start:</a:t>
            </a:r>
          </a:p>
          <a:p>
            <a:pPr algn="l">
              <a:lnSpc>
                <a:spcPts val="1648"/>
              </a:lnSpc>
            </a:pPr>
            <a:r>
              <a:rPr lang="en-US" sz="10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Blocks modern cyber attacks before they can run.</a:t>
            </a:r>
          </a:p>
          <a:p>
            <a:pPr algn="l">
              <a:lnSpc>
                <a:spcPts val="1648"/>
              </a:lnSpc>
            </a:pPr>
            <a:endParaRPr lang="en-US" sz="10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1648"/>
              </a:lnSpc>
            </a:pPr>
            <a:endParaRPr lang="en-US" sz="10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" name="TextBox 94"/>
          <p:cNvSpPr txBox="1"/>
          <p:nvPr/>
        </p:nvSpPr>
        <p:spPr>
          <a:xfrm>
            <a:off x="1270479" y="3279845"/>
            <a:ext cx="2341843" cy="615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Protect Identities &amp; Access:</a:t>
            </a:r>
          </a:p>
          <a:p>
            <a:pPr algn="l">
              <a:lnSpc>
                <a:spcPts val="1650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Passwordless sign-ins stop phishing and credential theft.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270479" y="4215947"/>
            <a:ext cx="2308175" cy="615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Reduce Human Risk:</a:t>
            </a:r>
          </a:p>
          <a:p>
            <a:pPr algn="l">
              <a:lnSpc>
                <a:spcPts val="1650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Practical awareness training helps your team recognise scams.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325545" y="5124883"/>
            <a:ext cx="2685303" cy="615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Secure Unpatched Systems:</a:t>
            </a:r>
          </a:p>
          <a:p>
            <a:pPr algn="l">
              <a:lnSpc>
                <a:spcPts val="1650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Protects vulnerable software while updates are being applied.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4631803" y="2398191"/>
            <a:ext cx="2796007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Zero-Time Recovery</a:t>
            </a:r>
          </a:p>
          <a:p>
            <a:pPr algn="l">
              <a:lnSpc>
                <a:spcPts val="1650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Restore protected files at up to 10,000 files per second, for quick recovery form any situation.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4665497" y="5176617"/>
            <a:ext cx="2206530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Quarterly Cyber Health Check:</a:t>
            </a:r>
          </a:p>
          <a:p>
            <a:pPr algn="l">
              <a:lnSpc>
                <a:spcPts val="1650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 regular review with practical recommendations to improve your security.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4665497" y="4275552"/>
            <a:ext cx="2469654" cy="615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Ongoing Protection &amp; Reporting:</a:t>
            </a:r>
          </a:p>
          <a:p>
            <a:pPr algn="l">
              <a:lnSpc>
                <a:spcPts val="1650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Clear reporting keeps you informed of your security posture.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4694175" y="3356443"/>
            <a:ext cx="2894503" cy="615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Monitor Exposure &amp; Risk:</a:t>
            </a:r>
          </a:p>
          <a:p>
            <a:pPr algn="l">
              <a:lnSpc>
                <a:spcPts val="1650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Continuous monitoring helps identify security gaps early.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5042132" y="9827415"/>
            <a:ext cx="61019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Website</a:t>
            </a:r>
            <a:r>
              <a:rPr lang="en-US" sz="1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5097254" y="10093457"/>
            <a:ext cx="3874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Email</a:t>
            </a:r>
          </a:p>
        </p:txBody>
      </p:sp>
      <p:grpSp>
        <p:nvGrpSpPr>
          <p:cNvPr id="103" name="Group 103"/>
          <p:cNvGrpSpPr/>
          <p:nvPr/>
        </p:nvGrpSpPr>
        <p:grpSpPr>
          <a:xfrm>
            <a:off x="4631803" y="10554466"/>
            <a:ext cx="4286632" cy="132703"/>
            <a:chOff x="0" y="0"/>
            <a:chExt cx="1536232" cy="47558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1536232" cy="47558"/>
            </a:xfrm>
            <a:custGeom>
              <a:avLst/>
              <a:gdLst/>
              <a:ahLst/>
              <a:cxnLst/>
              <a:rect l="l" t="t" r="r" b="b"/>
              <a:pathLst>
                <a:path w="1536232" h="47558">
                  <a:moveTo>
                    <a:pt x="203200" y="0"/>
                  </a:moveTo>
                  <a:lnTo>
                    <a:pt x="1536232" y="0"/>
                  </a:lnTo>
                  <a:lnTo>
                    <a:pt x="1333032" y="47558"/>
                  </a:lnTo>
                  <a:lnTo>
                    <a:pt x="0" y="47558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3C188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101600" y="-19050"/>
              <a:ext cx="1333032" cy="666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-1813343" y="10528006"/>
            <a:ext cx="6799290" cy="185623"/>
            <a:chOff x="0" y="0"/>
            <a:chExt cx="2436712" cy="66523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2436712" cy="66523"/>
            </a:xfrm>
            <a:custGeom>
              <a:avLst/>
              <a:gdLst/>
              <a:ahLst/>
              <a:cxnLst/>
              <a:rect l="l" t="t" r="r" b="b"/>
              <a:pathLst>
                <a:path w="2436712" h="66523">
                  <a:moveTo>
                    <a:pt x="203200" y="0"/>
                  </a:moveTo>
                  <a:lnTo>
                    <a:pt x="2436712" y="0"/>
                  </a:lnTo>
                  <a:lnTo>
                    <a:pt x="2233512" y="66523"/>
                  </a:lnTo>
                  <a:lnTo>
                    <a:pt x="0" y="6652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11D4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101600" y="-19050"/>
              <a:ext cx="2233512" cy="855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09" name="AutoShape 109"/>
          <p:cNvSpPr/>
          <p:nvPr/>
        </p:nvSpPr>
        <p:spPr>
          <a:xfrm flipV="1">
            <a:off x="3241254" y="1025112"/>
            <a:ext cx="9182" cy="569399"/>
          </a:xfrm>
          <a:prstGeom prst="line">
            <a:avLst/>
          </a:prstGeom>
          <a:ln w="38100" cap="flat">
            <a:solidFill>
              <a:srgbClr val="73C18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110" name="TextBox 110"/>
          <p:cNvSpPr txBox="1"/>
          <p:nvPr/>
        </p:nvSpPr>
        <p:spPr>
          <a:xfrm>
            <a:off x="1078798" y="1858087"/>
            <a:ext cx="3523655" cy="14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60"/>
              </a:lnSpc>
              <a:spcBef>
                <a:spcPct val="0"/>
              </a:spcBef>
            </a:pPr>
            <a:r>
              <a:rPr lang="en-US" sz="9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Aligned with the Australian Govenrment’s Essential Eight Guidlines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193" y="9525"/>
            <a:ext cx="7810366" cy="2157380"/>
            <a:chOff x="0" y="0"/>
            <a:chExt cx="2799059" cy="773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99059" cy="773156"/>
            </a:xfrm>
            <a:custGeom>
              <a:avLst/>
              <a:gdLst/>
              <a:ahLst/>
              <a:cxnLst/>
              <a:rect l="l" t="t" r="r" b="b"/>
              <a:pathLst>
                <a:path w="2799059" h="773156">
                  <a:moveTo>
                    <a:pt x="0" y="0"/>
                  </a:moveTo>
                  <a:lnTo>
                    <a:pt x="2799059" y="0"/>
                  </a:lnTo>
                  <a:lnTo>
                    <a:pt x="2799059" y="773156"/>
                  </a:lnTo>
                  <a:lnTo>
                    <a:pt x="0" y="773156"/>
                  </a:lnTo>
                  <a:close/>
                </a:path>
              </a:pathLst>
            </a:custGeom>
            <a:solidFill>
              <a:srgbClr val="03113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799059" cy="7922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2199" y="174883"/>
            <a:ext cx="603801" cy="647984"/>
            <a:chOff x="0" y="0"/>
            <a:chExt cx="216389" cy="2322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6897" y="1314879"/>
            <a:ext cx="603801" cy="647984"/>
            <a:chOff x="0" y="0"/>
            <a:chExt cx="216389" cy="2322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352397" y="1505617"/>
            <a:ext cx="603801" cy="647984"/>
            <a:chOff x="0" y="0"/>
            <a:chExt cx="216389" cy="23222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956199" y="857633"/>
            <a:ext cx="603801" cy="647984"/>
            <a:chOff x="0" y="0"/>
            <a:chExt cx="216389" cy="2322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2644C6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52397" y="209650"/>
            <a:ext cx="603801" cy="647984"/>
            <a:chOff x="0" y="0"/>
            <a:chExt cx="216389" cy="23222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99697" y="2367899"/>
            <a:ext cx="6954402" cy="662711"/>
            <a:chOff x="0" y="0"/>
            <a:chExt cx="2492301" cy="23750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492301" cy="237501"/>
            </a:xfrm>
            <a:custGeom>
              <a:avLst/>
              <a:gdLst/>
              <a:ahLst/>
              <a:cxnLst/>
              <a:rect l="l" t="t" r="r" b="b"/>
              <a:pathLst>
                <a:path w="2492301" h="237501">
                  <a:moveTo>
                    <a:pt x="13359" y="0"/>
                  </a:moveTo>
                  <a:lnTo>
                    <a:pt x="2478942" y="0"/>
                  </a:lnTo>
                  <a:cubicBezTo>
                    <a:pt x="2486320" y="0"/>
                    <a:pt x="2492301" y="5981"/>
                    <a:pt x="2492301" y="13359"/>
                  </a:cubicBezTo>
                  <a:lnTo>
                    <a:pt x="2492301" y="224142"/>
                  </a:lnTo>
                  <a:cubicBezTo>
                    <a:pt x="2492301" y="231520"/>
                    <a:pt x="2486320" y="237501"/>
                    <a:pt x="2478942" y="237501"/>
                  </a:cubicBezTo>
                  <a:lnTo>
                    <a:pt x="13359" y="237501"/>
                  </a:lnTo>
                  <a:cubicBezTo>
                    <a:pt x="5981" y="237501"/>
                    <a:pt x="0" y="231520"/>
                    <a:pt x="0" y="224142"/>
                  </a:cubicBezTo>
                  <a:lnTo>
                    <a:pt x="0" y="13359"/>
                  </a:lnTo>
                  <a:cubicBezTo>
                    <a:pt x="0" y="5981"/>
                    <a:pt x="5981" y="0"/>
                    <a:pt x="13359" y="0"/>
                  </a:cubicBezTo>
                  <a:close/>
                </a:path>
              </a:pathLst>
            </a:custGeom>
            <a:solidFill>
              <a:srgbClr val="03113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2492301" cy="256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91736" y="5066940"/>
            <a:ext cx="5841797" cy="634427"/>
            <a:chOff x="0" y="0"/>
            <a:chExt cx="2093568" cy="2273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093568" cy="227364"/>
            </a:xfrm>
            <a:custGeom>
              <a:avLst/>
              <a:gdLst/>
              <a:ahLst/>
              <a:cxnLst/>
              <a:rect l="l" t="t" r="r" b="b"/>
              <a:pathLst>
                <a:path w="2093568" h="227364">
                  <a:moveTo>
                    <a:pt x="15903" y="0"/>
                  </a:moveTo>
                  <a:lnTo>
                    <a:pt x="2077665" y="0"/>
                  </a:lnTo>
                  <a:cubicBezTo>
                    <a:pt x="2086448" y="0"/>
                    <a:pt x="2093568" y="7120"/>
                    <a:pt x="2093568" y="15903"/>
                  </a:cubicBezTo>
                  <a:lnTo>
                    <a:pt x="2093568" y="211461"/>
                  </a:lnTo>
                  <a:cubicBezTo>
                    <a:pt x="2093568" y="220244"/>
                    <a:pt x="2086448" y="227364"/>
                    <a:pt x="2077665" y="227364"/>
                  </a:cubicBezTo>
                  <a:lnTo>
                    <a:pt x="15903" y="227364"/>
                  </a:lnTo>
                  <a:cubicBezTo>
                    <a:pt x="11685" y="227364"/>
                    <a:pt x="7640" y="225689"/>
                    <a:pt x="4658" y="222706"/>
                  </a:cubicBezTo>
                  <a:cubicBezTo>
                    <a:pt x="1676" y="219724"/>
                    <a:pt x="0" y="215679"/>
                    <a:pt x="0" y="211461"/>
                  </a:cubicBezTo>
                  <a:lnTo>
                    <a:pt x="0" y="15903"/>
                  </a:lnTo>
                  <a:cubicBezTo>
                    <a:pt x="0" y="7120"/>
                    <a:pt x="7120" y="0"/>
                    <a:pt x="15903" y="0"/>
                  </a:cubicBezTo>
                  <a:close/>
                </a:path>
              </a:pathLst>
            </a:custGeom>
            <a:solidFill>
              <a:srgbClr val="03113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2093568" cy="246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29042" y="5133073"/>
            <a:ext cx="533399" cy="502160"/>
            <a:chOff x="0" y="0"/>
            <a:chExt cx="191158" cy="17996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91158" cy="179963"/>
            </a:xfrm>
            <a:custGeom>
              <a:avLst/>
              <a:gdLst/>
              <a:ahLst/>
              <a:cxnLst/>
              <a:rect l="l" t="t" r="r" b="b"/>
              <a:pathLst>
                <a:path w="191158" h="179963">
                  <a:moveTo>
                    <a:pt x="89981" y="0"/>
                  </a:moveTo>
                  <a:lnTo>
                    <a:pt x="101177" y="0"/>
                  </a:lnTo>
                  <a:cubicBezTo>
                    <a:pt x="150872" y="0"/>
                    <a:pt x="191158" y="40286"/>
                    <a:pt x="191158" y="89981"/>
                  </a:cubicBezTo>
                  <a:lnTo>
                    <a:pt x="191158" y="89981"/>
                  </a:lnTo>
                  <a:cubicBezTo>
                    <a:pt x="191158" y="139677"/>
                    <a:pt x="150872" y="179963"/>
                    <a:pt x="101177" y="179963"/>
                  </a:cubicBezTo>
                  <a:lnTo>
                    <a:pt x="89981" y="179963"/>
                  </a:lnTo>
                  <a:cubicBezTo>
                    <a:pt x="40286" y="179963"/>
                    <a:pt x="0" y="139677"/>
                    <a:pt x="0" y="89981"/>
                  </a:cubicBezTo>
                  <a:lnTo>
                    <a:pt x="0" y="89981"/>
                  </a:lnTo>
                  <a:cubicBezTo>
                    <a:pt x="0" y="40286"/>
                    <a:pt x="40286" y="0"/>
                    <a:pt x="8998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91158" cy="1990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609592" y="5203960"/>
            <a:ext cx="5543743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Choose Your Level of Protection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349450" y="2444420"/>
            <a:ext cx="533399" cy="502160"/>
            <a:chOff x="0" y="0"/>
            <a:chExt cx="191158" cy="17996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91158" cy="179963"/>
            </a:xfrm>
            <a:custGeom>
              <a:avLst/>
              <a:gdLst/>
              <a:ahLst/>
              <a:cxnLst/>
              <a:rect l="l" t="t" r="r" b="b"/>
              <a:pathLst>
                <a:path w="191158" h="179963">
                  <a:moveTo>
                    <a:pt x="89981" y="0"/>
                  </a:moveTo>
                  <a:lnTo>
                    <a:pt x="101177" y="0"/>
                  </a:lnTo>
                  <a:cubicBezTo>
                    <a:pt x="150872" y="0"/>
                    <a:pt x="191158" y="40286"/>
                    <a:pt x="191158" y="89981"/>
                  </a:cubicBezTo>
                  <a:lnTo>
                    <a:pt x="191158" y="89981"/>
                  </a:lnTo>
                  <a:cubicBezTo>
                    <a:pt x="191158" y="139677"/>
                    <a:pt x="150872" y="179963"/>
                    <a:pt x="101177" y="179963"/>
                  </a:cubicBezTo>
                  <a:lnTo>
                    <a:pt x="89981" y="179963"/>
                  </a:lnTo>
                  <a:cubicBezTo>
                    <a:pt x="40286" y="179963"/>
                    <a:pt x="0" y="139677"/>
                    <a:pt x="0" y="89981"/>
                  </a:cubicBezTo>
                  <a:lnTo>
                    <a:pt x="0" y="89981"/>
                  </a:lnTo>
                  <a:cubicBezTo>
                    <a:pt x="0" y="40286"/>
                    <a:pt x="40286" y="0"/>
                    <a:pt x="8998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9050"/>
              <a:ext cx="191158" cy="1990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1805192" y="2776505"/>
            <a:ext cx="270663" cy="202997"/>
          </a:xfrm>
          <a:custGeom>
            <a:avLst/>
            <a:gdLst/>
            <a:ahLst/>
            <a:cxnLst/>
            <a:rect l="l" t="t" r="r" b="b"/>
            <a:pathLst>
              <a:path w="270663" h="202997">
                <a:moveTo>
                  <a:pt x="0" y="0"/>
                </a:moveTo>
                <a:lnTo>
                  <a:pt x="270663" y="0"/>
                </a:lnTo>
                <a:lnTo>
                  <a:pt x="270663" y="202998"/>
                </a:lnTo>
                <a:lnTo>
                  <a:pt x="0" y="2029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4" name="Group 34"/>
          <p:cNvGrpSpPr/>
          <p:nvPr/>
        </p:nvGrpSpPr>
        <p:grpSpPr>
          <a:xfrm>
            <a:off x="489301" y="2551784"/>
            <a:ext cx="338916" cy="287433"/>
            <a:chOff x="0" y="0"/>
            <a:chExt cx="451888" cy="383243"/>
          </a:xfrm>
        </p:grpSpPr>
        <p:sp>
          <p:nvSpPr>
            <p:cNvPr id="35" name="Freeform 35"/>
            <p:cNvSpPr/>
            <p:nvPr/>
          </p:nvSpPr>
          <p:spPr>
            <a:xfrm>
              <a:off x="203929" y="29026"/>
              <a:ext cx="247959" cy="325192"/>
            </a:xfrm>
            <a:custGeom>
              <a:avLst/>
              <a:gdLst/>
              <a:ahLst/>
              <a:cxnLst/>
              <a:rect l="l" t="t" r="r" b="b"/>
              <a:pathLst>
                <a:path w="247959" h="325192">
                  <a:moveTo>
                    <a:pt x="0" y="0"/>
                  </a:moveTo>
                  <a:lnTo>
                    <a:pt x="247959" y="0"/>
                  </a:lnTo>
                  <a:lnTo>
                    <a:pt x="247959" y="325192"/>
                  </a:lnTo>
                  <a:lnTo>
                    <a:pt x="0" y="325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0" y="0"/>
              <a:ext cx="292223" cy="383243"/>
            </a:xfrm>
            <a:custGeom>
              <a:avLst/>
              <a:gdLst/>
              <a:ahLst/>
              <a:cxnLst/>
              <a:rect l="l" t="t" r="r" b="b"/>
              <a:pathLst>
                <a:path w="292223" h="383243">
                  <a:moveTo>
                    <a:pt x="0" y="0"/>
                  </a:moveTo>
                  <a:lnTo>
                    <a:pt x="292223" y="0"/>
                  </a:lnTo>
                  <a:lnTo>
                    <a:pt x="292223" y="383243"/>
                  </a:lnTo>
                  <a:lnTo>
                    <a:pt x="0" y="383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329042" y="5133073"/>
            <a:ext cx="533399" cy="502160"/>
            <a:chOff x="0" y="0"/>
            <a:chExt cx="711198" cy="669547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711198" cy="669547"/>
              <a:chOff x="0" y="0"/>
              <a:chExt cx="191158" cy="179963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91158" cy="179963"/>
              </a:xfrm>
              <a:custGeom>
                <a:avLst/>
                <a:gdLst/>
                <a:ahLst/>
                <a:cxnLst/>
                <a:rect l="l" t="t" r="r" b="b"/>
                <a:pathLst>
                  <a:path w="191158" h="179963">
                    <a:moveTo>
                      <a:pt x="89981" y="0"/>
                    </a:moveTo>
                    <a:lnTo>
                      <a:pt x="101177" y="0"/>
                    </a:lnTo>
                    <a:cubicBezTo>
                      <a:pt x="150872" y="0"/>
                      <a:pt x="191158" y="40286"/>
                      <a:pt x="191158" y="89981"/>
                    </a:cubicBezTo>
                    <a:lnTo>
                      <a:pt x="191158" y="89981"/>
                    </a:lnTo>
                    <a:cubicBezTo>
                      <a:pt x="191158" y="139677"/>
                      <a:pt x="150872" y="179963"/>
                      <a:pt x="101177" y="179963"/>
                    </a:cubicBezTo>
                    <a:lnTo>
                      <a:pt x="89981" y="179963"/>
                    </a:lnTo>
                    <a:cubicBezTo>
                      <a:pt x="40286" y="179963"/>
                      <a:pt x="0" y="139677"/>
                      <a:pt x="0" y="89981"/>
                    </a:cubicBezTo>
                    <a:lnTo>
                      <a:pt x="0" y="89981"/>
                    </a:lnTo>
                    <a:cubicBezTo>
                      <a:pt x="0" y="40286"/>
                      <a:pt x="40286" y="0"/>
                      <a:pt x="8998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19050"/>
                <a:ext cx="191158" cy="1990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1" name="Freeform 41"/>
            <p:cNvSpPr/>
            <p:nvPr/>
          </p:nvSpPr>
          <p:spPr>
            <a:xfrm>
              <a:off x="136692" y="96166"/>
              <a:ext cx="437815" cy="503235"/>
            </a:xfrm>
            <a:custGeom>
              <a:avLst/>
              <a:gdLst/>
              <a:ahLst/>
              <a:cxnLst/>
              <a:rect l="l" t="t" r="r" b="b"/>
              <a:pathLst>
                <a:path w="437815" h="503235">
                  <a:moveTo>
                    <a:pt x="0" y="0"/>
                  </a:moveTo>
                  <a:lnTo>
                    <a:pt x="437814" y="0"/>
                  </a:lnTo>
                  <a:lnTo>
                    <a:pt x="437814" y="503236"/>
                  </a:lnTo>
                  <a:lnTo>
                    <a:pt x="0" y="5032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6956199" y="1505617"/>
            <a:ext cx="603801" cy="647984"/>
            <a:chOff x="0" y="0"/>
            <a:chExt cx="216389" cy="2322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16389" cy="232223"/>
            </a:xfrm>
            <a:custGeom>
              <a:avLst/>
              <a:gdLst/>
              <a:ahLst/>
              <a:cxnLst/>
              <a:rect l="l" t="t" r="r" b="b"/>
              <a:pathLst>
                <a:path w="216389" h="232223">
                  <a:moveTo>
                    <a:pt x="0" y="0"/>
                  </a:moveTo>
                  <a:lnTo>
                    <a:pt x="216389" y="0"/>
                  </a:lnTo>
                  <a:lnTo>
                    <a:pt x="216389" y="232223"/>
                  </a:lnTo>
                  <a:lnTo>
                    <a:pt x="0" y="232223"/>
                  </a:lnTo>
                  <a:close/>
                </a:path>
              </a:pathLst>
            </a:custGeom>
            <a:solidFill>
              <a:srgbClr val="6AE09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19050"/>
              <a:ext cx="216389" cy="251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-1338687" y="10560929"/>
            <a:ext cx="6488723" cy="318452"/>
            <a:chOff x="0" y="0"/>
            <a:chExt cx="957111" cy="469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57111" cy="46973"/>
            </a:xfrm>
            <a:custGeom>
              <a:avLst/>
              <a:gdLst/>
              <a:ahLst/>
              <a:cxnLst/>
              <a:rect l="l" t="t" r="r" b="b"/>
              <a:pathLst>
                <a:path w="957111" h="46973">
                  <a:moveTo>
                    <a:pt x="203200" y="0"/>
                  </a:moveTo>
                  <a:lnTo>
                    <a:pt x="957111" y="0"/>
                  </a:lnTo>
                  <a:lnTo>
                    <a:pt x="753911" y="46973"/>
                  </a:lnTo>
                  <a:lnTo>
                    <a:pt x="0" y="4697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11D4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1600" y="-19050"/>
              <a:ext cx="753911" cy="660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296503" y="10500808"/>
            <a:ext cx="3148168" cy="219347"/>
            <a:chOff x="0" y="0"/>
            <a:chExt cx="3375726" cy="23520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375726" cy="235202"/>
            </a:xfrm>
            <a:custGeom>
              <a:avLst/>
              <a:gdLst/>
              <a:ahLst/>
              <a:cxnLst/>
              <a:rect l="l" t="t" r="r" b="b"/>
              <a:pathLst>
                <a:path w="3375726" h="235202">
                  <a:moveTo>
                    <a:pt x="203200" y="0"/>
                  </a:moveTo>
                  <a:lnTo>
                    <a:pt x="3375726" y="0"/>
                  </a:lnTo>
                  <a:lnTo>
                    <a:pt x="3172526" y="235202"/>
                  </a:lnTo>
                  <a:lnTo>
                    <a:pt x="0" y="235202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3C188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01600" y="0"/>
              <a:ext cx="3172526" cy="235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0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-509652" y="10500808"/>
            <a:ext cx="6007491" cy="83192"/>
            <a:chOff x="0" y="0"/>
            <a:chExt cx="2525651" cy="34975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2525651" cy="34975"/>
            </a:xfrm>
            <a:custGeom>
              <a:avLst/>
              <a:gdLst/>
              <a:ahLst/>
              <a:cxnLst/>
              <a:rect l="l" t="t" r="r" b="b"/>
              <a:pathLst>
                <a:path w="2525651" h="34975">
                  <a:moveTo>
                    <a:pt x="203200" y="0"/>
                  </a:moveTo>
                  <a:lnTo>
                    <a:pt x="2525651" y="0"/>
                  </a:lnTo>
                  <a:lnTo>
                    <a:pt x="2322451" y="34975"/>
                  </a:lnTo>
                  <a:lnTo>
                    <a:pt x="0" y="3497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644C6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01600" y="-19050"/>
              <a:ext cx="2322451" cy="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54099" y="3106810"/>
            <a:ext cx="211903" cy="1769630"/>
            <a:chOff x="0" y="0"/>
            <a:chExt cx="282537" cy="2359507"/>
          </a:xfrm>
        </p:grpSpPr>
        <p:sp>
          <p:nvSpPr>
            <p:cNvPr id="55" name="Freeform 55"/>
            <p:cNvSpPr/>
            <p:nvPr/>
          </p:nvSpPr>
          <p:spPr>
            <a:xfrm>
              <a:off x="0" y="1041084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0" y="0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0" y="356767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0" y="713840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9" name="Freeform 59"/>
            <p:cNvSpPr/>
            <p:nvPr/>
          </p:nvSpPr>
          <p:spPr>
            <a:xfrm>
              <a:off x="0" y="1364487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0" y="1721560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1" name="Freeform 61"/>
            <p:cNvSpPr/>
            <p:nvPr/>
          </p:nvSpPr>
          <p:spPr>
            <a:xfrm>
              <a:off x="0" y="2053233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4"/>
                  </a:lnTo>
                  <a:lnTo>
                    <a:pt x="0" y="306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62" name="Freeform 62"/>
          <p:cNvSpPr/>
          <p:nvPr/>
        </p:nvSpPr>
        <p:spPr>
          <a:xfrm>
            <a:off x="6405614" y="6718445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3" name="Freeform 63"/>
          <p:cNvSpPr/>
          <p:nvPr/>
        </p:nvSpPr>
        <p:spPr>
          <a:xfrm>
            <a:off x="6405614" y="6469690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4" name="Freeform 64"/>
          <p:cNvSpPr/>
          <p:nvPr/>
        </p:nvSpPr>
        <p:spPr>
          <a:xfrm>
            <a:off x="6405614" y="6218092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5" name="Freeform 65"/>
          <p:cNvSpPr/>
          <p:nvPr/>
        </p:nvSpPr>
        <p:spPr>
          <a:xfrm>
            <a:off x="6405614" y="5950287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6" name="Freeform 66"/>
          <p:cNvSpPr/>
          <p:nvPr/>
        </p:nvSpPr>
        <p:spPr>
          <a:xfrm>
            <a:off x="6405614" y="6986250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7" name="Freeform 67"/>
          <p:cNvSpPr/>
          <p:nvPr/>
        </p:nvSpPr>
        <p:spPr>
          <a:xfrm>
            <a:off x="6405614" y="7235005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8" name="Freeform 68"/>
          <p:cNvSpPr/>
          <p:nvPr/>
        </p:nvSpPr>
        <p:spPr>
          <a:xfrm>
            <a:off x="6405614" y="7502810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69" name="Group 69"/>
          <p:cNvGrpSpPr/>
          <p:nvPr/>
        </p:nvGrpSpPr>
        <p:grpSpPr>
          <a:xfrm>
            <a:off x="6414571" y="8432296"/>
            <a:ext cx="211903" cy="1514423"/>
            <a:chOff x="0" y="0"/>
            <a:chExt cx="282537" cy="2019231"/>
          </a:xfrm>
        </p:grpSpPr>
        <p:sp>
          <p:nvSpPr>
            <p:cNvPr id="70" name="Freeform 70"/>
            <p:cNvSpPr/>
            <p:nvPr/>
          </p:nvSpPr>
          <p:spPr>
            <a:xfrm>
              <a:off x="0" y="1024211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4"/>
                  </a:lnTo>
                  <a:lnTo>
                    <a:pt x="0" y="306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1" name="Freeform 71"/>
            <p:cNvSpPr/>
            <p:nvPr/>
          </p:nvSpPr>
          <p:spPr>
            <a:xfrm>
              <a:off x="0" y="692538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2" name="Freeform 72"/>
            <p:cNvSpPr/>
            <p:nvPr/>
          </p:nvSpPr>
          <p:spPr>
            <a:xfrm>
              <a:off x="0" y="357073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4"/>
                  </a:lnTo>
                  <a:lnTo>
                    <a:pt x="0" y="306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3" name="Freeform 73"/>
            <p:cNvSpPr/>
            <p:nvPr/>
          </p:nvSpPr>
          <p:spPr>
            <a:xfrm>
              <a:off x="0" y="0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4" name="Freeform 74"/>
            <p:cNvSpPr/>
            <p:nvPr/>
          </p:nvSpPr>
          <p:spPr>
            <a:xfrm>
              <a:off x="0" y="1381285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5" name="Freeform 75"/>
            <p:cNvSpPr/>
            <p:nvPr/>
          </p:nvSpPr>
          <p:spPr>
            <a:xfrm>
              <a:off x="0" y="1712958"/>
              <a:ext cx="282537" cy="306273"/>
            </a:xfrm>
            <a:custGeom>
              <a:avLst/>
              <a:gdLst/>
              <a:ahLst/>
              <a:cxnLst/>
              <a:rect l="l" t="t" r="r" b="b"/>
              <a:pathLst>
                <a:path w="282537" h="306273">
                  <a:moveTo>
                    <a:pt x="0" y="0"/>
                  </a:moveTo>
                  <a:lnTo>
                    <a:pt x="282537" y="0"/>
                  </a:lnTo>
                  <a:lnTo>
                    <a:pt x="282537" y="306273"/>
                  </a:lnTo>
                  <a:lnTo>
                    <a:pt x="0" y="306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76" name="TextBox 76"/>
          <p:cNvSpPr txBox="1"/>
          <p:nvPr/>
        </p:nvSpPr>
        <p:spPr>
          <a:xfrm>
            <a:off x="3216623" y="7570501"/>
            <a:ext cx="2030231" cy="228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Analyst Reviews, Threat Hunting &amp; Real Time Reporting</a:t>
            </a:r>
          </a:p>
        </p:txBody>
      </p:sp>
      <p:sp>
        <p:nvSpPr>
          <p:cNvPr id="77" name="Freeform 77"/>
          <p:cNvSpPr/>
          <p:nvPr/>
        </p:nvSpPr>
        <p:spPr>
          <a:xfrm>
            <a:off x="5391888" y="6699395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8" name="Freeform 78"/>
          <p:cNvSpPr/>
          <p:nvPr/>
        </p:nvSpPr>
        <p:spPr>
          <a:xfrm>
            <a:off x="5391888" y="6450640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9" name="Freeform 79"/>
          <p:cNvSpPr/>
          <p:nvPr/>
        </p:nvSpPr>
        <p:spPr>
          <a:xfrm>
            <a:off x="5391888" y="6199042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0" name="Freeform 80"/>
          <p:cNvSpPr/>
          <p:nvPr/>
        </p:nvSpPr>
        <p:spPr>
          <a:xfrm>
            <a:off x="5391888" y="5931237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1" name="Freeform 81"/>
          <p:cNvSpPr/>
          <p:nvPr/>
        </p:nvSpPr>
        <p:spPr>
          <a:xfrm>
            <a:off x="5391888" y="6967200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2" name="Freeform 82"/>
          <p:cNvSpPr/>
          <p:nvPr/>
        </p:nvSpPr>
        <p:spPr>
          <a:xfrm>
            <a:off x="5391888" y="7215955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3" name="Freeform 83"/>
          <p:cNvSpPr/>
          <p:nvPr/>
        </p:nvSpPr>
        <p:spPr>
          <a:xfrm>
            <a:off x="5391888" y="7483760"/>
            <a:ext cx="211903" cy="229705"/>
          </a:xfrm>
          <a:custGeom>
            <a:avLst/>
            <a:gdLst/>
            <a:ahLst/>
            <a:cxnLst/>
            <a:rect l="l" t="t" r="r" b="b"/>
            <a:pathLst>
              <a:path w="211903" h="229705">
                <a:moveTo>
                  <a:pt x="0" y="0"/>
                </a:moveTo>
                <a:lnTo>
                  <a:pt x="211903" y="0"/>
                </a:lnTo>
                <a:lnTo>
                  <a:pt x="211903" y="229705"/>
                </a:lnTo>
                <a:lnTo>
                  <a:pt x="0" y="229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84" name="Group 84"/>
          <p:cNvGrpSpPr/>
          <p:nvPr/>
        </p:nvGrpSpPr>
        <p:grpSpPr>
          <a:xfrm>
            <a:off x="6033533" y="5561280"/>
            <a:ext cx="956065" cy="329627"/>
            <a:chOff x="0" y="0"/>
            <a:chExt cx="1274753" cy="439502"/>
          </a:xfrm>
        </p:grpSpPr>
        <p:grpSp>
          <p:nvGrpSpPr>
            <p:cNvPr id="85" name="Group 85"/>
            <p:cNvGrpSpPr/>
            <p:nvPr/>
          </p:nvGrpSpPr>
          <p:grpSpPr>
            <a:xfrm>
              <a:off x="0" y="0"/>
              <a:ext cx="1274753" cy="439502"/>
              <a:chOff x="0" y="0"/>
              <a:chExt cx="342632" cy="118131"/>
            </a:xfrm>
          </p:grpSpPr>
          <p:sp>
            <p:nvSpPr>
              <p:cNvPr id="86" name="Freeform 86"/>
              <p:cNvSpPr/>
              <p:nvPr/>
            </p:nvSpPr>
            <p:spPr>
              <a:xfrm>
                <a:off x="0" y="0"/>
                <a:ext cx="342632" cy="118131"/>
              </a:xfrm>
              <a:custGeom>
                <a:avLst/>
                <a:gdLst/>
                <a:ahLst/>
                <a:cxnLst/>
                <a:rect l="l" t="t" r="r" b="b"/>
                <a:pathLst>
                  <a:path w="342632" h="118131">
                    <a:moveTo>
                      <a:pt x="59065" y="0"/>
                    </a:moveTo>
                    <a:lnTo>
                      <a:pt x="283567" y="0"/>
                    </a:lnTo>
                    <a:cubicBezTo>
                      <a:pt x="299232" y="0"/>
                      <a:pt x="314255" y="6223"/>
                      <a:pt x="325332" y="17300"/>
                    </a:cubicBezTo>
                    <a:cubicBezTo>
                      <a:pt x="336409" y="28377"/>
                      <a:pt x="342632" y="43400"/>
                      <a:pt x="342632" y="59065"/>
                    </a:cubicBezTo>
                    <a:lnTo>
                      <a:pt x="342632" y="59065"/>
                    </a:lnTo>
                    <a:cubicBezTo>
                      <a:pt x="342632" y="74731"/>
                      <a:pt x="336409" y="89754"/>
                      <a:pt x="325332" y="100831"/>
                    </a:cubicBezTo>
                    <a:cubicBezTo>
                      <a:pt x="314255" y="111908"/>
                      <a:pt x="299232" y="118131"/>
                      <a:pt x="283567" y="118131"/>
                    </a:cubicBezTo>
                    <a:lnTo>
                      <a:pt x="59065" y="118131"/>
                    </a:lnTo>
                    <a:cubicBezTo>
                      <a:pt x="43400" y="118131"/>
                      <a:pt x="28377" y="111908"/>
                      <a:pt x="17300" y="100831"/>
                    </a:cubicBezTo>
                    <a:cubicBezTo>
                      <a:pt x="6223" y="89754"/>
                      <a:pt x="0" y="74731"/>
                      <a:pt x="0" y="59065"/>
                    </a:cubicBezTo>
                    <a:lnTo>
                      <a:pt x="0" y="59065"/>
                    </a:lnTo>
                    <a:cubicBezTo>
                      <a:pt x="0" y="43400"/>
                      <a:pt x="6223" y="28377"/>
                      <a:pt x="17300" y="17300"/>
                    </a:cubicBezTo>
                    <a:cubicBezTo>
                      <a:pt x="28377" y="6223"/>
                      <a:pt x="43400" y="0"/>
                      <a:pt x="59065" y="0"/>
                    </a:cubicBezTo>
                    <a:close/>
                  </a:path>
                </a:pathLst>
              </a:custGeom>
              <a:solidFill>
                <a:srgbClr val="03113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87" name="TextBox 87"/>
              <p:cNvSpPr txBox="1"/>
              <p:nvPr/>
            </p:nvSpPr>
            <p:spPr>
              <a:xfrm>
                <a:off x="0" y="-19050"/>
                <a:ext cx="342632" cy="1371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88" name="TextBox 88"/>
            <p:cNvSpPr txBox="1"/>
            <p:nvPr/>
          </p:nvSpPr>
          <p:spPr>
            <a:xfrm>
              <a:off x="92368" y="49783"/>
              <a:ext cx="1090017" cy="311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sz="14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Premium</a:t>
              </a:r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425062" y="6230075"/>
            <a:ext cx="1611245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Asset Discovery &amp; Inventory 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2303453" y="6268383"/>
            <a:ext cx="2485202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Ongoing discovery of assets endpoints, services &amp; config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2677938" y="6569164"/>
            <a:ext cx="2466403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Catches threats designed to bypass traditional antivirus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445095" y="6531756"/>
            <a:ext cx="2182159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Endpoint Detection &amp; Response (XDR)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2627254" y="6780253"/>
            <a:ext cx="2831498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Real-Time Correlation Across Endpoint, Network, Apps &amp; Cloud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349450" y="6756336"/>
            <a:ext cx="2398163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SIEM Correlation &amp; Intrusion Detection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2338739" y="7041200"/>
            <a:ext cx="2946403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Compromised Credentials, Phishing &amp; Business Email Compromise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409894" y="7031675"/>
            <a:ext cx="1778291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Dark Web &amp; Email Monitoring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1615993" y="7321283"/>
            <a:ext cx="1933920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Threat Detection Across AWS . Azure . GCP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445095" y="7311758"/>
            <a:ext cx="1031249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Cloud Monitoring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409894" y="7546795"/>
            <a:ext cx="2907586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Daily Checks - Weekly Hunting - Live Dashboards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445095" y="5969337"/>
            <a:ext cx="2182159" cy="14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24/7 Managed Detect &amp; Response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2415255" y="5986187"/>
            <a:ext cx="1542031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Round the clock sovereign response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560051" y="2482084"/>
            <a:ext cx="6187091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Every Cyber Safety Plan Includes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5117942" y="5690572"/>
            <a:ext cx="91559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2644C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Advanced 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776897" y="3087760"/>
            <a:ext cx="3276716" cy="2030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24/7 Managed Detection &amp; Response.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Endpoint Detection &amp; response (XRD).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Cloud Monitoring.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Email &amp; Phishing Monitoring.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SIEM Correlation &amp; Threat Detection.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Asset Discovery &amp; Inventory.</a:t>
            </a:r>
          </a:p>
          <a:p>
            <a:pPr algn="l">
              <a:lnSpc>
                <a:spcPts val="2057"/>
              </a:lnSpc>
            </a:pPr>
            <a:r>
              <a:rPr lang="en-US" sz="1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Threat Hunting &amp; Daily Security Reviews.</a:t>
            </a:r>
          </a:p>
          <a:p>
            <a:pPr algn="l">
              <a:lnSpc>
                <a:spcPts val="2057"/>
              </a:lnSpc>
            </a:pPr>
            <a:endParaRPr lang="en-US" sz="11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TextBox 105"/>
          <p:cNvSpPr txBox="1"/>
          <p:nvPr/>
        </p:nvSpPr>
        <p:spPr>
          <a:xfrm>
            <a:off x="595741" y="281331"/>
            <a:ext cx="6168231" cy="687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1"/>
              </a:lnSpc>
              <a:spcBef>
                <a:spcPct val="0"/>
              </a:spcBef>
            </a:pPr>
            <a:r>
              <a:rPr lang="en-US" sz="405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Cyber Safety Plan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1615993" y="1128046"/>
            <a:ext cx="3033266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24/7 Security Operations Centre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1545803" y="1483676"/>
            <a:ext cx="5071286" cy="346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Our Australian-based Security Operations Centre monitors your business 24/7, identifying and responding to threats before they become incidents.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436310" y="7911167"/>
            <a:ext cx="1599997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Vulnerability Management 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409894" y="8131307"/>
            <a:ext cx="1368882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Compliance Reporting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1971108" y="8570092"/>
            <a:ext cx="2323035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Remotely Apply Patches To Proactively Close Exposure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454099" y="8546175"/>
            <a:ext cx="1336457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Vulernability Patching 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2303453" y="8813722"/>
            <a:ext cx="2809548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Daily Scans across 15+ cloud, infrastructure &amp; Code Environments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393624" y="8780489"/>
            <a:ext cx="1822149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Cloud Configuration Scanning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2534190" y="9061290"/>
            <a:ext cx="2238812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Major SaaS  Platforms And Device-Log Security Events 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445095" y="9037373"/>
            <a:ext cx="1983405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SaaS &amp; Infrastructure Monitoring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2582953" y="9553949"/>
            <a:ext cx="2301825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 Dedicated Network Sensor For East-West Visibility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425062" y="9530032"/>
            <a:ext cx="2057783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Network Detect &amp; Response (NDR)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2627254" y="9816630"/>
            <a:ext cx="2192929" cy="228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Continuous 4th-Nth Party Monitoring, CTIS Feeds For Your Firewalls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384909" y="9787411"/>
            <a:ext cx="2327245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Third-Party Risk (TPRM) &amp; Global Intel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2972381" y="9291581"/>
            <a:ext cx="2218130" cy="228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 i="1">
                <a:solidFill>
                  <a:srgbClr val="54545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Dark-Web Breach/Ransom Alerts, Email Impersination, Port &amp; Black Box Scans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454099" y="9262163"/>
            <a:ext cx="2440772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Breach Detection . DMARC . External Scans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5117942" y="7884706"/>
            <a:ext cx="709132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Up to 199 Agents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6358935" y="7870314"/>
            <a:ext cx="405036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Unlimited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5200805" y="8119238"/>
            <a:ext cx="594069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Essential Eight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6017420" y="8119238"/>
            <a:ext cx="776387" cy="11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"/>
              </a:lnSpc>
              <a:spcBef>
                <a:spcPct val="0"/>
              </a:spcBef>
            </a:pPr>
            <a:r>
              <a:rPr lang="en-US" sz="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Major Frameworks</a:t>
            </a:r>
          </a:p>
        </p:txBody>
      </p:sp>
      <p:grpSp>
        <p:nvGrpSpPr>
          <p:cNvPr id="126" name="Group 126"/>
          <p:cNvGrpSpPr/>
          <p:nvPr/>
        </p:nvGrpSpPr>
        <p:grpSpPr>
          <a:xfrm>
            <a:off x="5458752" y="8317996"/>
            <a:ext cx="137815" cy="1655432"/>
            <a:chOff x="0" y="0"/>
            <a:chExt cx="183753" cy="2207242"/>
          </a:xfrm>
        </p:grpSpPr>
        <p:sp>
          <p:nvSpPr>
            <p:cNvPr id="127" name="TextBox 127"/>
            <p:cNvSpPr txBox="1"/>
            <p:nvPr/>
          </p:nvSpPr>
          <p:spPr>
            <a:xfrm>
              <a:off x="0" y="-47625"/>
              <a:ext cx="183753" cy="569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Lulu Font TH"/>
                  <a:ea typeface="Lulu Font TH"/>
                  <a:cs typeface="Lulu Font TH"/>
                  <a:sym typeface="Lulu Font TH"/>
                </a:rPr>
                <a:t>-</a:t>
              </a:r>
            </a:p>
          </p:txBody>
        </p:sp>
        <p:sp>
          <p:nvSpPr>
            <p:cNvPr id="128" name="TextBox 128"/>
            <p:cNvSpPr txBox="1"/>
            <p:nvPr/>
          </p:nvSpPr>
          <p:spPr>
            <a:xfrm>
              <a:off x="0" y="289514"/>
              <a:ext cx="183753" cy="569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Lulu Font TH"/>
                  <a:ea typeface="Lulu Font TH"/>
                  <a:cs typeface="Lulu Font TH"/>
                  <a:sym typeface="Lulu Font TH"/>
                </a:rPr>
                <a:t>-</a:t>
              </a:r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0" y="626653"/>
              <a:ext cx="183753" cy="569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Lulu Font TH"/>
                  <a:ea typeface="Lulu Font TH"/>
                  <a:cs typeface="Lulu Font TH"/>
                  <a:sym typeface="Lulu Font TH"/>
                </a:rPr>
                <a:t>-</a:t>
              </a:r>
            </a:p>
          </p:txBody>
        </p:sp>
        <p:sp>
          <p:nvSpPr>
            <p:cNvPr id="130" name="TextBox 130"/>
            <p:cNvSpPr txBox="1"/>
            <p:nvPr/>
          </p:nvSpPr>
          <p:spPr>
            <a:xfrm>
              <a:off x="0" y="963792"/>
              <a:ext cx="183753" cy="569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Lulu Font TH"/>
                  <a:ea typeface="Lulu Font TH"/>
                  <a:cs typeface="Lulu Font TH"/>
                  <a:sym typeface="Lulu Font TH"/>
                </a:rPr>
                <a:t>-</a:t>
              </a:r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0" y="1300931"/>
              <a:ext cx="183753" cy="569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Lulu Font TH"/>
                  <a:ea typeface="Lulu Font TH"/>
                  <a:cs typeface="Lulu Font TH"/>
                  <a:sym typeface="Lulu Font TH"/>
                </a:rPr>
                <a:t>-</a:t>
              </a:r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0" y="1638070"/>
              <a:ext cx="183753" cy="569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>
                  <a:solidFill>
                    <a:srgbClr val="000000"/>
                  </a:solidFill>
                  <a:latin typeface="Lulu Font TH"/>
                  <a:ea typeface="Lulu Font TH"/>
                  <a:cs typeface="Lulu Font TH"/>
                  <a:sym typeface="Lulu Font TH"/>
                </a:rPr>
                <a:t>-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701</Words>
  <Application>Microsoft Office PowerPoint</Application>
  <PresentationFormat>Custom</PresentationFormat>
  <Paragraphs>115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Calibri</vt:lpstr>
      <vt:lpstr>Open Sans</vt:lpstr>
      <vt:lpstr>Open Sans Bold</vt:lpstr>
      <vt:lpstr>Open Sans Italics</vt:lpstr>
      <vt:lpstr>Arial</vt:lpstr>
      <vt:lpstr>Lulu Font TH</vt:lpstr>
      <vt:lpstr>Open Sans Bold Italics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Safety Plan - CB</dc:title>
  <dc:creator>Sean Seaman</dc:creator>
  <cp:lastModifiedBy>Fabien Zanchi</cp:lastModifiedBy>
  <cp:revision>3</cp:revision>
  <dcterms:created xsi:type="dcterms:W3CDTF">2006-08-16T00:00:00Z</dcterms:created>
  <dcterms:modified xsi:type="dcterms:W3CDTF">2026-09-07T06:04:18Z</dcterms:modified>
  <dc:identifier>DAHKKP2itW4</dc:identifier>
</cp:coreProperties>
</file>